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11" r:id="rId2"/>
    <p:sldId id="312" r:id="rId3"/>
    <p:sldId id="313" r:id="rId4"/>
    <p:sldId id="307" r:id="rId5"/>
    <p:sldId id="308" r:id="rId6"/>
    <p:sldId id="309" r:id="rId7"/>
    <p:sldId id="310" r:id="rId8"/>
    <p:sldId id="301" r:id="rId9"/>
    <p:sldId id="317" r:id="rId10"/>
    <p:sldId id="315" r:id="rId11"/>
    <p:sldId id="292" r:id="rId12"/>
    <p:sldId id="314" r:id="rId13"/>
    <p:sldId id="318" r:id="rId14"/>
    <p:sldId id="284" r:id="rId15"/>
    <p:sldId id="269" r:id="rId16"/>
    <p:sldId id="271" r:id="rId17"/>
    <p:sldId id="272" r:id="rId18"/>
    <p:sldId id="294" r:id="rId19"/>
    <p:sldId id="295" r:id="rId20"/>
    <p:sldId id="296" r:id="rId21"/>
    <p:sldId id="297" r:id="rId22"/>
    <p:sldId id="298" r:id="rId23"/>
    <p:sldId id="299" r:id="rId24"/>
    <p:sldId id="300" r:id="rId25"/>
    <p:sldId id="319" r:id="rId26"/>
    <p:sldId id="322" r:id="rId27"/>
    <p:sldId id="325" r:id="rId28"/>
    <p:sldId id="320" r:id="rId29"/>
    <p:sldId id="32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B3"/>
    <a:srgbClr val="2538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AA8433-B743-49D4-966A-7EEF81CDD4EA}" v="12" dt="2024-02-27T20:18:50.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66952" autoAdjust="0"/>
  </p:normalViewPr>
  <p:slideViewPr>
    <p:cSldViewPr>
      <p:cViewPr>
        <p:scale>
          <a:sx n="100" d="100"/>
          <a:sy n="100" d="100"/>
        </p:scale>
        <p:origin x="316" y="-1928"/>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8" d="100"/>
          <a:sy n="48" d="100"/>
        </p:scale>
        <p:origin x="2752" y="32"/>
      </p:cViewPr>
      <p:guideLst/>
    </p:cSldViewPr>
  </p:notesViewPr>
  <p:gridSpacing cx="126000" cy="126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Vowell" userId="c8fdf41f04025a6f" providerId="LiveId" clId="{CE88F222-7074-42A5-83D7-4D70E72A6237}"/>
    <pc:docChg chg="undo custSel mod addSld delSld modSld">
      <pc:chgData name="Claire Vowell" userId="c8fdf41f04025a6f" providerId="LiveId" clId="{CE88F222-7074-42A5-83D7-4D70E72A6237}" dt="2024-02-06T10:57:34.624" v="667" actId="14100"/>
      <pc:docMkLst>
        <pc:docMk/>
      </pc:docMkLst>
      <pc:sldChg chg="addSp modSp mod">
        <pc:chgData name="Claire Vowell" userId="c8fdf41f04025a6f" providerId="LiveId" clId="{CE88F222-7074-42A5-83D7-4D70E72A6237}" dt="2024-02-05T17:24:55.087" v="588" actId="1076"/>
        <pc:sldMkLst>
          <pc:docMk/>
          <pc:sldMk cId="1419492587" sldId="272"/>
        </pc:sldMkLst>
        <pc:spChg chg="add mod">
          <ac:chgData name="Claire Vowell" userId="c8fdf41f04025a6f" providerId="LiveId" clId="{CE88F222-7074-42A5-83D7-4D70E72A6237}" dt="2024-02-05T17:24:55.087" v="588" actId="1076"/>
          <ac:spMkLst>
            <pc:docMk/>
            <pc:sldMk cId="1419492587" sldId="272"/>
            <ac:spMk id="2" creationId="{0A7E000A-37E8-1D1B-D4B8-81CEB628EA01}"/>
          </ac:spMkLst>
        </pc:spChg>
      </pc:sldChg>
      <pc:sldChg chg="modNotesTx">
        <pc:chgData name="Claire Vowell" userId="c8fdf41f04025a6f" providerId="LiveId" clId="{CE88F222-7074-42A5-83D7-4D70E72A6237}" dt="2024-02-06T10:56:04.061" v="666" actId="255"/>
        <pc:sldMkLst>
          <pc:docMk/>
          <pc:sldMk cId="4294593185" sldId="284"/>
        </pc:sldMkLst>
      </pc:sldChg>
      <pc:sldChg chg="addSp modSp mod">
        <pc:chgData name="Claire Vowell" userId="c8fdf41f04025a6f" providerId="LiveId" clId="{CE88F222-7074-42A5-83D7-4D70E72A6237}" dt="2024-02-05T16:08:17.484" v="58" actId="1076"/>
        <pc:sldMkLst>
          <pc:docMk/>
          <pc:sldMk cId="3255366209" sldId="311"/>
        </pc:sldMkLst>
        <pc:picChg chg="add mod">
          <ac:chgData name="Claire Vowell" userId="c8fdf41f04025a6f" providerId="LiveId" clId="{CE88F222-7074-42A5-83D7-4D70E72A6237}" dt="2024-02-05T16:08:17.484" v="58" actId="1076"/>
          <ac:picMkLst>
            <pc:docMk/>
            <pc:sldMk cId="3255366209" sldId="311"/>
            <ac:picMk id="2" creationId="{C5211508-41AA-4DA9-C8B1-356FDC9C7857}"/>
          </ac:picMkLst>
        </pc:picChg>
      </pc:sldChg>
      <pc:sldChg chg="addSp modSp mod">
        <pc:chgData name="Claire Vowell" userId="c8fdf41f04025a6f" providerId="LiveId" clId="{CE88F222-7074-42A5-83D7-4D70E72A6237}" dt="2024-02-05T17:23:15.225" v="561" actId="20577"/>
        <pc:sldMkLst>
          <pc:docMk/>
          <pc:sldMk cId="4161818075" sldId="312"/>
        </pc:sldMkLst>
        <pc:spChg chg="add mod">
          <ac:chgData name="Claire Vowell" userId="c8fdf41f04025a6f" providerId="LiveId" clId="{CE88F222-7074-42A5-83D7-4D70E72A6237}" dt="2024-02-05T17:23:15.225" v="561" actId="20577"/>
          <ac:spMkLst>
            <pc:docMk/>
            <pc:sldMk cId="4161818075" sldId="312"/>
            <ac:spMk id="2" creationId="{FCFD15A1-4707-4568-4E0A-64E8BD56A1B4}"/>
          </ac:spMkLst>
        </pc:spChg>
      </pc:sldChg>
      <pc:sldChg chg="modSp mod">
        <pc:chgData name="Claire Vowell" userId="c8fdf41f04025a6f" providerId="LiveId" clId="{CE88F222-7074-42A5-83D7-4D70E72A6237}" dt="2024-02-05T16:11:16.429" v="72" actId="1076"/>
        <pc:sldMkLst>
          <pc:docMk/>
          <pc:sldMk cId="1209101349" sldId="317"/>
        </pc:sldMkLst>
        <pc:spChg chg="mod">
          <ac:chgData name="Claire Vowell" userId="c8fdf41f04025a6f" providerId="LiveId" clId="{CE88F222-7074-42A5-83D7-4D70E72A6237}" dt="2024-02-05T16:10:27.466" v="60" actId="1076"/>
          <ac:spMkLst>
            <pc:docMk/>
            <pc:sldMk cId="1209101349" sldId="317"/>
            <ac:spMk id="6" creationId="{00000000-0000-0000-0000-000000000000}"/>
          </ac:spMkLst>
        </pc:spChg>
        <pc:spChg chg="mod">
          <ac:chgData name="Claire Vowell" userId="c8fdf41f04025a6f" providerId="LiveId" clId="{CE88F222-7074-42A5-83D7-4D70E72A6237}" dt="2024-02-05T16:11:11.296" v="71" actId="1076"/>
          <ac:spMkLst>
            <pc:docMk/>
            <pc:sldMk cId="1209101349" sldId="317"/>
            <ac:spMk id="10" creationId="{00000000-0000-0000-0000-000000000000}"/>
          </ac:spMkLst>
        </pc:spChg>
        <pc:spChg chg="mod">
          <ac:chgData name="Claire Vowell" userId="c8fdf41f04025a6f" providerId="LiveId" clId="{CE88F222-7074-42A5-83D7-4D70E72A6237}" dt="2024-02-05T16:10:58.349" v="68" actId="1076"/>
          <ac:spMkLst>
            <pc:docMk/>
            <pc:sldMk cId="1209101349" sldId="317"/>
            <ac:spMk id="12" creationId="{00000000-0000-0000-0000-000000000000}"/>
          </ac:spMkLst>
        </pc:spChg>
        <pc:spChg chg="mod">
          <ac:chgData name="Claire Vowell" userId="c8fdf41f04025a6f" providerId="LiveId" clId="{CE88F222-7074-42A5-83D7-4D70E72A6237}" dt="2024-02-05T16:11:00.253" v="69" actId="1036"/>
          <ac:spMkLst>
            <pc:docMk/>
            <pc:sldMk cId="1209101349" sldId="317"/>
            <ac:spMk id="13" creationId="{00000000-0000-0000-0000-000000000000}"/>
          </ac:spMkLst>
        </pc:spChg>
        <pc:picChg chg="mod">
          <ac:chgData name="Claire Vowell" userId="c8fdf41f04025a6f" providerId="LiveId" clId="{CE88F222-7074-42A5-83D7-4D70E72A6237}" dt="2024-02-05T16:10:49.224" v="67" actId="1076"/>
          <ac:picMkLst>
            <pc:docMk/>
            <pc:sldMk cId="1209101349" sldId="317"/>
            <ac:picMk id="4" creationId="{00000000-0000-0000-0000-000000000000}"/>
          </ac:picMkLst>
        </pc:picChg>
        <pc:picChg chg="mod">
          <ac:chgData name="Claire Vowell" userId="c8fdf41f04025a6f" providerId="LiveId" clId="{CE88F222-7074-42A5-83D7-4D70E72A6237}" dt="2024-02-05T16:11:16.429" v="72" actId="1076"/>
          <ac:picMkLst>
            <pc:docMk/>
            <pc:sldMk cId="1209101349" sldId="317"/>
            <ac:picMk id="8" creationId="{00000000-0000-0000-0000-000000000000}"/>
          </ac:picMkLst>
        </pc:picChg>
        <pc:picChg chg="mod">
          <ac:chgData name="Claire Vowell" userId="c8fdf41f04025a6f" providerId="LiveId" clId="{CE88F222-7074-42A5-83D7-4D70E72A6237}" dt="2024-02-05T16:10:34.927" v="63" actId="1076"/>
          <ac:picMkLst>
            <pc:docMk/>
            <pc:sldMk cId="1209101349" sldId="317"/>
            <ac:picMk id="11" creationId="{00000000-0000-0000-0000-000000000000}"/>
          </ac:picMkLst>
        </pc:picChg>
      </pc:sldChg>
      <pc:sldChg chg="modSp modNotesTx">
        <pc:chgData name="Claire Vowell" userId="c8fdf41f04025a6f" providerId="LiveId" clId="{CE88F222-7074-42A5-83D7-4D70E72A6237}" dt="2024-02-05T16:15:03.140" v="267" actId="20577"/>
        <pc:sldMkLst>
          <pc:docMk/>
          <pc:sldMk cId="1900935127" sldId="318"/>
        </pc:sldMkLst>
        <pc:picChg chg="mod">
          <ac:chgData name="Claire Vowell" userId="c8fdf41f04025a6f" providerId="LiveId" clId="{CE88F222-7074-42A5-83D7-4D70E72A6237}" dt="2024-02-05T16:12:23.898" v="73" actId="1076"/>
          <ac:picMkLst>
            <pc:docMk/>
            <pc:sldMk cId="1900935127" sldId="318"/>
            <ac:picMk id="7" creationId="{00000000-0000-0000-0000-000000000000}"/>
          </ac:picMkLst>
        </pc:picChg>
      </pc:sldChg>
      <pc:sldChg chg="modNotesTx">
        <pc:chgData name="Claire Vowell" userId="c8fdf41f04025a6f" providerId="LiveId" clId="{CE88F222-7074-42A5-83D7-4D70E72A6237}" dt="2024-02-05T17:26:08.041" v="665" actId="20577"/>
        <pc:sldMkLst>
          <pc:docMk/>
          <pc:sldMk cId="4254375498" sldId="319"/>
        </pc:sldMkLst>
      </pc:sldChg>
      <pc:sldChg chg="addSp delSp modSp new mod modClrScheme chgLayout modNotesTx">
        <pc:chgData name="Claire Vowell" userId="c8fdf41f04025a6f" providerId="LiveId" clId="{CE88F222-7074-42A5-83D7-4D70E72A6237}" dt="2024-02-06T10:57:34.624" v="667" actId="14100"/>
        <pc:sldMkLst>
          <pc:docMk/>
          <pc:sldMk cId="781814147" sldId="322"/>
        </pc:sldMkLst>
        <pc:spChg chg="del">
          <ac:chgData name="Claire Vowell" userId="c8fdf41f04025a6f" providerId="LiveId" clId="{CE88F222-7074-42A5-83D7-4D70E72A6237}" dt="2024-02-05T15:45:11.510" v="1" actId="22"/>
          <ac:spMkLst>
            <pc:docMk/>
            <pc:sldMk cId="781814147" sldId="322"/>
            <ac:spMk id="2" creationId="{A19EE63B-4FB1-F372-CFE3-D2AEA17F15B1}"/>
          </ac:spMkLst>
        </pc:spChg>
        <pc:spChg chg="del">
          <ac:chgData name="Claire Vowell" userId="c8fdf41f04025a6f" providerId="LiveId" clId="{CE88F222-7074-42A5-83D7-4D70E72A6237}" dt="2024-02-05T15:45:22.581" v="3" actId="478"/>
          <ac:spMkLst>
            <pc:docMk/>
            <pc:sldMk cId="781814147" sldId="322"/>
            <ac:spMk id="3" creationId="{01C3FD33-67E8-5AAD-4BCA-937228BC2B40}"/>
          </ac:spMkLst>
        </pc:spChg>
        <pc:spChg chg="del">
          <ac:chgData name="Claire Vowell" userId="c8fdf41f04025a6f" providerId="LiveId" clId="{CE88F222-7074-42A5-83D7-4D70E72A6237}" dt="2024-02-05T15:45:40.158" v="6" actId="478"/>
          <ac:spMkLst>
            <pc:docMk/>
            <pc:sldMk cId="781814147" sldId="322"/>
            <ac:spMk id="4" creationId="{FC94F760-5E26-8421-FBCE-BDC3D3507A08}"/>
          </ac:spMkLst>
        </pc:spChg>
        <pc:spChg chg="del">
          <ac:chgData name="Claire Vowell" userId="c8fdf41f04025a6f" providerId="LiveId" clId="{CE88F222-7074-42A5-83D7-4D70E72A6237}" dt="2024-02-05T15:45:26.537" v="4" actId="478"/>
          <ac:spMkLst>
            <pc:docMk/>
            <pc:sldMk cId="781814147" sldId="322"/>
            <ac:spMk id="5" creationId="{45D192E4-33ED-8EC5-1D9D-044CA52F27B1}"/>
          </ac:spMkLst>
        </pc:spChg>
        <pc:picChg chg="add mod ord">
          <ac:chgData name="Claire Vowell" userId="c8fdf41f04025a6f" providerId="LiveId" clId="{CE88F222-7074-42A5-83D7-4D70E72A6237}" dt="2024-02-06T10:57:34.624" v="667" actId="14100"/>
          <ac:picMkLst>
            <pc:docMk/>
            <pc:sldMk cId="781814147" sldId="322"/>
            <ac:picMk id="7" creationId="{4DCADA24-C207-1901-3A46-6A141BEA5FE6}"/>
          </ac:picMkLst>
        </pc:picChg>
      </pc:sldChg>
      <pc:sldChg chg="new del">
        <pc:chgData name="Claire Vowell" userId="c8fdf41f04025a6f" providerId="LiveId" clId="{CE88F222-7074-42A5-83D7-4D70E72A6237}" dt="2024-02-05T16:25:29.501" v="477" actId="47"/>
        <pc:sldMkLst>
          <pc:docMk/>
          <pc:sldMk cId="3103228414" sldId="323"/>
        </pc:sldMkLst>
      </pc:sldChg>
      <pc:sldChg chg="new del">
        <pc:chgData name="Claire Vowell" userId="c8fdf41f04025a6f" providerId="LiveId" clId="{CE88F222-7074-42A5-83D7-4D70E72A6237}" dt="2024-02-05T16:25:38.948" v="479" actId="47"/>
        <pc:sldMkLst>
          <pc:docMk/>
          <pc:sldMk cId="2291406187" sldId="324"/>
        </pc:sldMkLst>
      </pc:sldChg>
      <pc:sldChg chg="addSp delSp modSp add mod">
        <pc:chgData name="Claire Vowell" userId="c8fdf41f04025a6f" providerId="LiveId" clId="{CE88F222-7074-42A5-83D7-4D70E72A6237}" dt="2024-02-05T16:28:04.047" v="535" actId="14100"/>
        <pc:sldMkLst>
          <pc:docMk/>
          <pc:sldMk cId="2384942796" sldId="325"/>
        </pc:sldMkLst>
        <pc:spChg chg="mod">
          <ac:chgData name="Claire Vowell" userId="c8fdf41f04025a6f" providerId="LiveId" clId="{CE88F222-7074-42A5-83D7-4D70E72A6237}" dt="2024-02-05T16:27:17.791" v="530" actId="1076"/>
          <ac:spMkLst>
            <pc:docMk/>
            <pc:sldMk cId="2384942796" sldId="325"/>
            <ac:spMk id="6" creationId="{9DC94D69-AC86-5254-0D62-0A41ADF7AFD5}"/>
          </ac:spMkLst>
        </pc:spChg>
        <pc:picChg chg="add mod">
          <ac:chgData name="Claire Vowell" userId="c8fdf41f04025a6f" providerId="LiveId" clId="{CE88F222-7074-42A5-83D7-4D70E72A6237}" dt="2024-02-05T16:27:19.335" v="531" actId="1076"/>
          <ac:picMkLst>
            <pc:docMk/>
            <pc:sldMk cId="2384942796" sldId="325"/>
            <ac:picMk id="2" creationId="{75D3E3CE-2C5E-75E4-3783-52FF199AC6F9}"/>
          </ac:picMkLst>
        </pc:picChg>
        <pc:picChg chg="del">
          <ac:chgData name="Claire Vowell" userId="c8fdf41f04025a6f" providerId="LiveId" clId="{CE88F222-7074-42A5-83D7-4D70E72A6237}" dt="2024-02-05T16:26:02.243" v="505" actId="478"/>
          <ac:picMkLst>
            <pc:docMk/>
            <pc:sldMk cId="2384942796" sldId="325"/>
            <ac:picMk id="4" creationId="{E2059EA8-59A3-DBA2-84D6-12B27317D85E}"/>
          </ac:picMkLst>
        </pc:picChg>
        <pc:picChg chg="del">
          <ac:chgData name="Claire Vowell" userId="c8fdf41f04025a6f" providerId="LiveId" clId="{CE88F222-7074-42A5-83D7-4D70E72A6237}" dt="2024-02-05T16:26:00.768" v="504" actId="478"/>
          <ac:picMkLst>
            <pc:docMk/>
            <pc:sldMk cId="2384942796" sldId="325"/>
            <ac:picMk id="5" creationId="{91894A80-7F41-EB2F-0667-D6616BBB21C8}"/>
          </ac:picMkLst>
        </pc:picChg>
        <pc:picChg chg="add mod">
          <ac:chgData name="Claire Vowell" userId="c8fdf41f04025a6f" providerId="LiveId" clId="{CE88F222-7074-42A5-83D7-4D70E72A6237}" dt="2024-02-05T16:28:04.047" v="535" actId="14100"/>
          <ac:picMkLst>
            <pc:docMk/>
            <pc:sldMk cId="2384942796" sldId="325"/>
            <ac:picMk id="7" creationId="{7F639E58-9B21-F0D2-E700-8D9E62317ADC}"/>
          </ac:picMkLst>
        </pc:picChg>
      </pc:sldChg>
      <pc:sldChg chg="add del">
        <pc:chgData name="Claire Vowell" userId="c8fdf41f04025a6f" providerId="LiveId" clId="{CE88F222-7074-42A5-83D7-4D70E72A6237}" dt="2024-02-05T16:25:19.543" v="476" actId="47"/>
        <pc:sldMkLst>
          <pc:docMk/>
          <pc:sldMk cId="3417323791" sldId="325"/>
        </pc:sldMkLst>
      </pc:sldChg>
    </pc:docChg>
  </pc:docChgLst>
  <pc:docChgLst>
    <pc:chgData name="Alison Wood" userId="3bf989f1-d967-491c-92f0-c0932cc7cdd0" providerId="ADAL" clId="{640832D1-5D10-4D16-AA5B-365B9BE80098}"/>
    <pc:docChg chg="custSel modSld">
      <pc:chgData name="Alison Wood" userId="3bf989f1-d967-491c-92f0-c0932cc7cdd0" providerId="ADAL" clId="{640832D1-5D10-4D16-AA5B-365B9BE80098}" dt="2024-02-12T17:18:09.498" v="788" actId="1076"/>
      <pc:docMkLst>
        <pc:docMk/>
      </pc:docMkLst>
      <pc:sldChg chg="modSp mod modNotesTx">
        <pc:chgData name="Alison Wood" userId="3bf989f1-d967-491c-92f0-c0932cc7cdd0" providerId="ADAL" clId="{640832D1-5D10-4D16-AA5B-365B9BE80098}" dt="2024-02-12T17:11:12.343" v="487" actId="20577"/>
        <pc:sldMkLst>
          <pc:docMk/>
          <pc:sldMk cId="2030181919" sldId="269"/>
        </pc:sldMkLst>
        <pc:spChg chg="mod">
          <ac:chgData name="Alison Wood" userId="3bf989f1-d967-491c-92f0-c0932cc7cdd0" providerId="ADAL" clId="{640832D1-5D10-4D16-AA5B-365B9BE80098}" dt="2024-02-12T17:08:53.066" v="321" actId="6549"/>
          <ac:spMkLst>
            <pc:docMk/>
            <pc:sldMk cId="2030181919" sldId="269"/>
            <ac:spMk id="10" creationId="{00000000-0000-0000-0000-000000000000}"/>
          </ac:spMkLst>
        </pc:spChg>
      </pc:sldChg>
      <pc:sldChg chg="modNotesTx">
        <pc:chgData name="Alison Wood" userId="3bf989f1-d967-491c-92f0-c0932cc7cdd0" providerId="ADAL" clId="{640832D1-5D10-4D16-AA5B-365B9BE80098}" dt="2024-02-12T17:11:38.733" v="521" actId="20577"/>
        <pc:sldMkLst>
          <pc:docMk/>
          <pc:sldMk cId="3497709464" sldId="271"/>
        </pc:sldMkLst>
      </pc:sldChg>
      <pc:sldChg chg="modNotesTx">
        <pc:chgData name="Alison Wood" userId="3bf989f1-d967-491c-92f0-c0932cc7cdd0" providerId="ADAL" clId="{640832D1-5D10-4D16-AA5B-365B9BE80098}" dt="2024-02-12T17:12:12.342" v="522" actId="20577"/>
        <pc:sldMkLst>
          <pc:docMk/>
          <pc:sldMk cId="1419492587" sldId="272"/>
        </pc:sldMkLst>
      </pc:sldChg>
      <pc:sldChg chg="modNotesTx">
        <pc:chgData name="Alison Wood" userId="3bf989f1-d967-491c-92f0-c0932cc7cdd0" providerId="ADAL" clId="{640832D1-5D10-4D16-AA5B-365B9BE80098}" dt="2024-02-12T17:08:07.767" v="305" actId="20577"/>
        <pc:sldMkLst>
          <pc:docMk/>
          <pc:sldMk cId="4294593185" sldId="284"/>
        </pc:sldMkLst>
      </pc:sldChg>
      <pc:sldChg chg="modSp mod modNotesTx">
        <pc:chgData name="Alison Wood" userId="3bf989f1-d967-491c-92f0-c0932cc7cdd0" providerId="ADAL" clId="{640832D1-5D10-4D16-AA5B-365B9BE80098}" dt="2024-02-12T17:06:41.601" v="254" actId="20577"/>
        <pc:sldMkLst>
          <pc:docMk/>
          <pc:sldMk cId="2406173608" sldId="292"/>
        </pc:sldMkLst>
        <pc:spChg chg="mod">
          <ac:chgData name="Alison Wood" userId="3bf989f1-d967-491c-92f0-c0932cc7cdd0" providerId="ADAL" clId="{640832D1-5D10-4D16-AA5B-365B9BE80098}" dt="2024-02-12T17:01:26.980" v="43" actId="20577"/>
          <ac:spMkLst>
            <pc:docMk/>
            <pc:sldMk cId="2406173608" sldId="292"/>
            <ac:spMk id="7" creationId="{00000000-0000-0000-0000-000000000000}"/>
          </ac:spMkLst>
        </pc:spChg>
      </pc:sldChg>
      <pc:sldChg chg="modNotesTx">
        <pc:chgData name="Alison Wood" userId="3bf989f1-d967-491c-92f0-c0932cc7cdd0" providerId="ADAL" clId="{640832D1-5D10-4D16-AA5B-365B9BE80098}" dt="2024-02-12T17:12:59.087" v="585" actId="6549"/>
        <pc:sldMkLst>
          <pc:docMk/>
          <pc:sldMk cId="1403224085" sldId="295"/>
        </pc:sldMkLst>
      </pc:sldChg>
      <pc:sldChg chg="modNotesTx">
        <pc:chgData name="Alison Wood" userId="3bf989f1-d967-491c-92f0-c0932cc7cdd0" providerId="ADAL" clId="{640832D1-5D10-4D16-AA5B-365B9BE80098}" dt="2024-02-12T17:13:36.670" v="630" actId="20577"/>
        <pc:sldMkLst>
          <pc:docMk/>
          <pc:sldMk cId="3145047748" sldId="296"/>
        </pc:sldMkLst>
      </pc:sldChg>
      <pc:sldChg chg="modNotesTx">
        <pc:chgData name="Alison Wood" userId="3bf989f1-d967-491c-92f0-c0932cc7cdd0" providerId="ADAL" clId="{640832D1-5D10-4D16-AA5B-365B9BE80098}" dt="2024-02-12T17:14:11.475" v="638" actId="20577"/>
        <pc:sldMkLst>
          <pc:docMk/>
          <pc:sldMk cId="2189540574" sldId="297"/>
        </pc:sldMkLst>
      </pc:sldChg>
      <pc:sldChg chg="modNotesTx">
        <pc:chgData name="Alison Wood" userId="3bf989f1-d967-491c-92f0-c0932cc7cdd0" providerId="ADAL" clId="{640832D1-5D10-4D16-AA5B-365B9BE80098}" dt="2024-02-12T17:15:05.743" v="714" actId="20577"/>
        <pc:sldMkLst>
          <pc:docMk/>
          <pc:sldMk cId="2796404272" sldId="298"/>
        </pc:sldMkLst>
      </pc:sldChg>
      <pc:sldChg chg="modNotesTx">
        <pc:chgData name="Alison Wood" userId="3bf989f1-d967-491c-92f0-c0932cc7cdd0" providerId="ADAL" clId="{640832D1-5D10-4D16-AA5B-365B9BE80098}" dt="2024-02-12T17:15:51.790" v="729" actId="20577"/>
        <pc:sldMkLst>
          <pc:docMk/>
          <pc:sldMk cId="3125384387" sldId="299"/>
        </pc:sldMkLst>
      </pc:sldChg>
      <pc:sldChg chg="modNotesTx">
        <pc:chgData name="Alison Wood" userId="3bf989f1-d967-491c-92f0-c0932cc7cdd0" providerId="ADAL" clId="{640832D1-5D10-4D16-AA5B-365B9BE80098}" dt="2024-02-12T17:16:21.767" v="743" actId="5793"/>
        <pc:sldMkLst>
          <pc:docMk/>
          <pc:sldMk cId="2030228864" sldId="300"/>
        </pc:sldMkLst>
      </pc:sldChg>
      <pc:sldChg chg="modNotesTx">
        <pc:chgData name="Alison Wood" userId="3bf989f1-d967-491c-92f0-c0932cc7cdd0" providerId="ADAL" clId="{640832D1-5D10-4D16-AA5B-365B9BE80098}" dt="2024-02-12T17:02:00.086" v="66" actId="20577"/>
        <pc:sldMkLst>
          <pc:docMk/>
          <pc:sldMk cId="1433716696" sldId="314"/>
        </pc:sldMkLst>
      </pc:sldChg>
      <pc:sldChg chg="modNotesTx">
        <pc:chgData name="Alison Wood" userId="3bf989f1-d967-491c-92f0-c0932cc7cdd0" providerId="ADAL" clId="{640832D1-5D10-4D16-AA5B-365B9BE80098}" dt="2024-02-12T17:06:14.178" v="222" actId="6549"/>
        <pc:sldMkLst>
          <pc:docMk/>
          <pc:sldMk cId="2576054615" sldId="315"/>
        </pc:sldMkLst>
      </pc:sldChg>
      <pc:sldChg chg="modSp mod">
        <pc:chgData name="Alison Wood" userId="3bf989f1-d967-491c-92f0-c0932cc7cdd0" providerId="ADAL" clId="{640832D1-5D10-4D16-AA5B-365B9BE80098}" dt="2024-02-12T17:00:28.516" v="9" actId="20577"/>
        <pc:sldMkLst>
          <pc:docMk/>
          <pc:sldMk cId="1209101349" sldId="317"/>
        </pc:sldMkLst>
        <pc:spChg chg="mod">
          <ac:chgData name="Alison Wood" userId="3bf989f1-d967-491c-92f0-c0932cc7cdd0" providerId="ADAL" clId="{640832D1-5D10-4D16-AA5B-365B9BE80098}" dt="2024-02-12T17:00:28.516" v="9" actId="20577"/>
          <ac:spMkLst>
            <pc:docMk/>
            <pc:sldMk cId="1209101349" sldId="317"/>
            <ac:spMk id="10" creationId="{00000000-0000-0000-0000-000000000000}"/>
          </ac:spMkLst>
        </pc:spChg>
        <pc:picChg chg="mod">
          <ac:chgData name="Alison Wood" userId="3bf989f1-d967-491c-92f0-c0932cc7cdd0" providerId="ADAL" clId="{640832D1-5D10-4D16-AA5B-365B9BE80098}" dt="2024-02-12T17:00:17.180" v="0" actId="14100"/>
          <ac:picMkLst>
            <pc:docMk/>
            <pc:sldMk cId="1209101349" sldId="317"/>
            <ac:picMk id="8" creationId="{00000000-0000-0000-0000-000000000000}"/>
          </ac:picMkLst>
        </pc:picChg>
      </pc:sldChg>
      <pc:sldChg chg="modNotesTx">
        <pc:chgData name="Alison Wood" userId="3bf989f1-d967-491c-92f0-c0932cc7cdd0" providerId="ADAL" clId="{640832D1-5D10-4D16-AA5B-365B9BE80098}" dt="2024-02-12T17:03:45.743" v="163" actId="255"/>
        <pc:sldMkLst>
          <pc:docMk/>
          <pc:sldMk cId="1900935127" sldId="318"/>
        </pc:sldMkLst>
      </pc:sldChg>
      <pc:sldChg chg="modNotesTx">
        <pc:chgData name="Alison Wood" userId="3bf989f1-d967-491c-92f0-c0932cc7cdd0" providerId="ADAL" clId="{640832D1-5D10-4D16-AA5B-365B9BE80098}" dt="2024-02-12T17:16:48.633" v="778" actId="6549"/>
        <pc:sldMkLst>
          <pc:docMk/>
          <pc:sldMk cId="4254375498" sldId="319"/>
        </pc:sldMkLst>
      </pc:sldChg>
      <pc:sldChg chg="modNotesTx">
        <pc:chgData name="Alison Wood" userId="3bf989f1-d967-491c-92f0-c0932cc7cdd0" providerId="ADAL" clId="{640832D1-5D10-4D16-AA5B-365B9BE80098}" dt="2024-02-12T17:07:32.694" v="271" actId="20577"/>
        <pc:sldMkLst>
          <pc:docMk/>
          <pc:sldMk cId="781814147" sldId="322"/>
        </pc:sldMkLst>
      </pc:sldChg>
      <pc:sldChg chg="modSp mod">
        <pc:chgData name="Alison Wood" userId="3bf989f1-d967-491c-92f0-c0932cc7cdd0" providerId="ADAL" clId="{640832D1-5D10-4D16-AA5B-365B9BE80098}" dt="2024-02-12T17:18:09.498" v="788" actId="1076"/>
        <pc:sldMkLst>
          <pc:docMk/>
          <pc:sldMk cId="2384942796" sldId="325"/>
        </pc:sldMkLst>
        <pc:spChg chg="mod">
          <ac:chgData name="Alison Wood" userId="3bf989f1-d967-491c-92f0-c0932cc7cdd0" providerId="ADAL" clId="{640832D1-5D10-4D16-AA5B-365B9BE80098}" dt="2024-02-12T17:17:52.773" v="787" actId="6549"/>
          <ac:spMkLst>
            <pc:docMk/>
            <pc:sldMk cId="2384942796" sldId="325"/>
            <ac:spMk id="6" creationId="{9DC94D69-AC86-5254-0D62-0A41ADF7AFD5}"/>
          </ac:spMkLst>
        </pc:spChg>
        <pc:picChg chg="mod">
          <ac:chgData name="Alison Wood" userId="3bf989f1-d967-491c-92f0-c0932cc7cdd0" providerId="ADAL" clId="{640832D1-5D10-4D16-AA5B-365B9BE80098}" dt="2024-02-12T17:18:09.498" v="788" actId="1076"/>
          <ac:picMkLst>
            <pc:docMk/>
            <pc:sldMk cId="2384942796" sldId="325"/>
            <ac:picMk id="2" creationId="{75D3E3CE-2C5E-75E4-3783-52FF199AC6F9}"/>
          </ac:picMkLst>
        </pc:picChg>
        <pc:picChg chg="mod">
          <ac:chgData name="Alison Wood" userId="3bf989f1-d967-491c-92f0-c0932cc7cdd0" providerId="ADAL" clId="{640832D1-5D10-4D16-AA5B-365B9BE80098}" dt="2024-02-12T17:17:24.583" v="779" actId="1076"/>
          <ac:picMkLst>
            <pc:docMk/>
            <pc:sldMk cId="2384942796" sldId="325"/>
            <ac:picMk id="7" creationId="{7F639E58-9B21-F0D2-E700-8D9E62317ADC}"/>
          </ac:picMkLst>
        </pc:picChg>
      </pc:sldChg>
    </pc:docChg>
  </pc:docChgLst>
  <pc:docChgLst>
    <pc:chgData name="Claire Vowell" userId="c8fdf41f04025a6f" providerId="LiveId" clId="{54AA8433-B743-49D4-966A-7EEF81CDD4EA}"/>
    <pc:docChg chg="undo custSel mod modSld sldOrd modNotesMaster">
      <pc:chgData name="Claire Vowell" userId="c8fdf41f04025a6f" providerId="LiveId" clId="{54AA8433-B743-49D4-966A-7EEF81CDD4EA}" dt="2024-02-27T20:22:33.209" v="25"/>
      <pc:docMkLst>
        <pc:docMk/>
      </pc:docMkLst>
      <pc:sldChg chg="addSp modSp modNotesTx">
        <pc:chgData name="Claire Vowell" userId="c8fdf41f04025a6f" providerId="LiveId" clId="{54AA8433-B743-49D4-966A-7EEF81CDD4EA}" dt="2024-02-27T20:11:17.753" v="13" actId="255"/>
        <pc:sldMkLst>
          <pc:docMk/>
          <pc:sldMk cId="1266853623" sldId="310"/>
        </pc:sldMkLst>
        <pc:spChg chg="add mod">
          <ac:chgData name="Claire Vowell" userId="c8fdf41f04025a6f" providerId="LiveId" clId="{54AA8433-B743-49D4-966A-7EEF81CDD4EA}" dt="2024-02-27T20:11:16.387" v="12" actId="767"/>
          <ac:spMkLst>
            <pc:docMk/>
            <pc:sldMk cId="1266853623" sldId="310"/>
            <ac:spMk id="2" creationId="{413B454E-D4F9-7602-A6AF-FCBE68FCDFB2}"/>
          </ac:spMkLst>
        </pc:spChg>
      </pc:sldChg>
      <pc:sldChg chg="modSp mod">
        <pc:chgData name="Claire Vowell" userId="c8fdf41f04025a6f" providerId="LiveId" clId="{54AA8433-B743-49D4-966A-7EEF81CDD4EA}" dt="2024-02-27T20:18:04.075" v="19" actId="1036"/>
        <pc:sldMkLst>
          <pc:docMk/>
          <pc:sldMk cId="3255366209" sldId="311"/>
        </pc:sldMkLst>
        <pc:picChg chg="mod">
          <ac:chgData name="Claire Vowell" userId="c8fdf41f04025a6f" providerId="LiveId" clId="{54AA8433-B743-49D4-966A-7EEF81CDD4EA}" dt="2024-02-27T20:18:04.075" v="19" actId="1036"/>
          <ac:picMkLst>
            <pc:docMk/>
            <pc:sldMk cId="3255366209" sldId="311"/>
            <ac:picMk id="2" creationId="{C5211508-41AA-4DA9-C8B1-356FDC9C7857}"/>
          </ac:picMkLst>
        </pc:picChg>
      </pc:sldChg>
      <pc:sldChg chg="modSp modNotes modNotesTx">
        <pc:chgData name="Claire Vowell" userId="c8fdf41f04025a6f" providerId="LiveId" clId="{54AA8433-B743-49D4-966A-7EEF81CDD4EA}" dt="2024-02-27T20:14:26.861" v="17" actId="27636"/>
        <pc:sldMkLst>
          <pc:docMk/>
          <pc:sldMk cId="4161818075" sldId="312"/>
        </pc:sldMkLst>
        <pc:spChg chg="mod">
          <ac:chgData name="Claire Vowell" userId="c8fdf41f04025a6f" providerId="LiveId" clId="{54AA8433-B743-49D4-966A-7EEF81CDD4EA}" dt="2024-02-27T20:14:26.861" v="17" actId="27636"/>
          <ac:spMkLst>
            <pc:docMk/>
            <pc:sldMk cId="4161818075" sldId="312"/>
            <ac:spMk id="3" creationId="{00000000-0000-0000-0000-000000000000}"/>
          </ac:spMkLst>
        </pc:spChg>
      </pc:sldChg>
      <pc:sldChg chg="ord modNotes">
        <pc:chgData name="Claire Vowell" userId="c8fdf41f04025a6f" providerId="LiveId" clId="{54AA8433-B743-49D4-966A-7EEF81CDD4EA}" dt="2024-02-27T20:22:33.209" v="25"/>
        <pc:sldMkLst>
          <pc:docMk/>
          <pc:sldMk cId="781814147" sldId="322"/>
        </pc:sldMkLst>
      </pc:sldChg>
      <pc:sldChg chg="modSp mod ord modNotes">
        <pc:chgData name="Claire Vowell" userId="c8fdf41f04025a6f" providerId="LiveId" clId="{54AA8433-B743-49D4-966A-7EEF81CDD4EA}" dt="2024-02-27T20:22:13.602" v="21"/>
        <pc:sldMkLst>
          <pc:docMk/>
          <pc:sldMk cId="2384942796" sldId="325"/>
        </pc:sldMkLst>
        <pc:picChg chg="mod">
          <ac:chgData name="Claire Vowell" userId="c8fdf41f04025a6f" providerId="LiveId" clId="{54AA8433-B743-49D4-966A-7EEF81CDD4EA}" dt="2024-02-27T19:52:36.736" v="7" actId="1076"/>
          <ac:picMkLst>
            <pc:docMk/>
            <pc:sldMk cId="2384942796" sldId="325"/>
            <ac:picMk id="7" creationId="{7F639E58-9B21-F0D2-E700-8D9E62317AD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695DAC-C18E-4047-B08F-5BF5AF84B3A6}" type="datetimeFigureOut">
              <a:rPr lang="en-GB" smtClean="0"/>
              <a:t>27/02/2024</a:t>
            </a:fld>
            <a:endParaRPr lang="en-GB"/>
          </a:p>
        </p:txBody>
      </p:sp>
      <p:sp>
        <p:nvSpPr>
          <p:cNvPr id="4" name="Slide Image Placeholder 3"/>
          <p:cNvSpPr>
            <a:spLocks noGrp="1" noRot="1" noChangeAspect="1"/>
          </p:cNvSpPr>
          <p:nvPr>
            <p:ph type="sldImg" idx="2"/>
          </p:nvPr>
        </p:nvSpPr>
        <p:spPr>
          <a:xfrm>
            <a:off x="828226" y="9144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1D5A6E-2400-4E87-9B18-CDA53E4098E6}" type="slidenum">
              <a:rPr lang="en-GB" smtClean="0"/>
              <a:t>‹#›</a:t>
            </a:fld>
            <a:endParaRPr lang="en-GB"/>
          </a:p>
        </p:txBody>
      </p:sp>
    </p:spTree>
    <p:extLst>
      <p:ext uri="{BB962C8B-B14F-4D97-AF65-F5344CB8AC3E}">
        <p14:creationId xmlns:p14="http://schemas.microsoft.com/office/powerpoint/2010/main" val="2889951643"/>
      </p:ext>
    </p:extLst>
  </p:cSld>
  <p:clrMap bg1="lt1" tx1="dk1" bg2="lt2" tx2="dk2" accent1="accent1" accent2="accent2" accent3="accent3" accent4="accent4" accent5="accent5" accent6="accent6" hlink="hlink" folHlink="folHlink"/>
  <p:notesStyle>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8675" y="9144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1D5A6E-2400-4E87-9B18-CDA53E4098E6}" type="slidenum">
              <a:rPr lang="en-GB" smtClean="0"/>
              <a:t>1</a:t>
            </a:fld>
            <a:endParaRPr lang="en-GB"/>
          </a:p>
        </p:txBody>
      </p:sp>
    </p:spTree>
    <p:extLst>
      <p:ext uri="{BB962C8B-B14F-4D97-AF65-F5344CB8AC3E}">
        <p14:creationId xmlns:p14="http://schemas.microsoft.com/office/powerpoint/2010/main" val="3218849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children to write on whiteboards as many things as they can think of that whales and dolphins need in their habitats, or</a:t>
            </a:r>
            <a:r>
              <a:rPr lang="en-GB" baseline="0" dirty="0"/>
              <a:t> do this as an all-class activity.</a:t>
            </a:r>
          </a:p>
          <a:p>
            <a:r>
              <a:rPr lang="en-GB" baseline="0" dirty="0"/>
              <a:t>Examples:</a:t>
            </a:r>
          </a:p>
          <a:p>
            <a:pPr marL="171450" indent="-171450">
              <a:buFont typeface="Arial" panose="020B0604020202020204" pitchFamily="34" charset="0"/>
              <a:buChar char="•"/>
            </a:pPr>
            <a:r>
              <a:rPr lang="en-GB" baseline="0" dirty="0"/>
              <a:t>Food (e.g. fish, shrimps)</a:t>
            </a:r>
          </a:p>
          <a:p>
            <a:pPr marL="171450" indent="-171450">
              <a:buFont typeface="Arial" panose="020B0604020202020204" pitchFamily="34" charset="0"/>
              <a:buChar char="•"/>
            </a:pPr>
            <a:r>
              <a:rPr lang="en-GB" baseline="0" dirty="0"/>
              <a:t>Clean water</a:t>
            </a:r>
          </a:p>
          <a:p>
            <a:pPr marL="171450" indent="-171450">
              <a:buFont typeface="Arial" panose="020B0604020202020204" pitchFamily="34" charset="0"/>
              <a:buChar char="•"/>
            </a:pPr>
            <a:r>
              <a:rPr lang="en-GB" baseline="0" dirty="0"/>
              <a:t>Lots of open space to explore, play, catch food, spend time away from others if they want to, exercise</a:t>
            </a:r>
          </a:p>
          <a:p>
            <a:pPr marL="171450" indent="-171450">
              <a:buFont typeface="Arial" panose="020B0604020202020204" pitchFamily="34" charset="0"/>
              <a:buChar char="•"/>
            </a:pPr>
            <a:r>
              <a:rPr lang="en-GB" baseline="0" dirty="0"/>
              <a:t>Other whales/dolphins (friends and family)</a:t>
            </a:r>
          </a:p>
          <a:p>
            <a:pPr marL="171450" indent="-171450">
              <a:buFont typeface="Arial" panose="020B0604020202020204" pitchFamily="34" charset="0"/>
              <a:buChar char="•"/>
            </a:pPr>
            <a:r>
              <a:rPr lang="en-GB" baseline="0" dirty="0"/>
              <a:t>Quiet (they find noise stressful, and it makes it hard for them to catch their prey and communicate)</a:t>
            </a:r>
          </a:p>
          <a:p>
            <a:pPr marL="171450" indent="-171450">
              <a:buFont typeface="Arial" panose="020B0604020202020204" pitchFamily="34" charset="0"/>
              <a:buChar char="•"/>
            </a:pPr>
            <a:endParaRPr lang="en-GB" baseline="0" dirty="0"/>
          </a:p>
          <a:p>
            <a:pPr marL="0" indent="0">
              <a:buFont typeface="Arial" panose="020B0604020202020204" pitchFamily="34" charset="0"/>
              <a:buNone/>
            </a:pPr>
            <a:r>
              <a:rPr lang="en-GB" baseline="0" dirty="0"/>
              <a:t>Many of the things whales and dolphins need are the same as people need.</a:t>
            </a:r>
          </a:p>
        </p:txBody>
      </p:sp>
      <p:sp>
        <p:nvSpPr>
          <p:cNvPr id="4" name="Slide Number Placeholder 3"/>
          <p:cNvSpPr>
            <a:spLocks noGrp="1"/>
          </p:cNvSpPr>
          <p:nvPr>
            <p:ph type="sldNum" sz="quarter" idx="10"/>
          </p:nvPr>
        </p:nvSpPr>
        <p:spPr/>
        <p:txBody>
          <a:bodyPr/>
          <a:lstStyle/>
          <a:p>
            <a:fld id="{F31D5A6E-2400-4E87-9B18-CDA53E4098E6}" type="slidenum">
              <a:rPr lang="en-GB" smtClean="0"/>
              <a:t>10</a:t>
            </a:fld>
            <a:endParaRPr lang="en-GB"/>
          </a:p>
        </p:txBody>
      </p:sp>
    </p:spTree>
    <p:extLst>
      <p:ext uri="{BB962C8B-B14F-4D97-AF65-F5344CB8AC3E}">
        <p14:creationId xmlns:p14="http://schemas.microsoft.com/office/powerpoint/2010/main" val="255311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Whales</a:t>
            </a:r>
            <a:r>
              <a:rPr lang="en-GB" baseline="0" dirty="0"/>
              <a:t> and dolphins suffer in captivity because they don’t have the vital things they </a:t>
            </a:r>
            <a:r>
              <a:rPr lang="en-GB" sz="800" baseline="0" dirty="0"/>
              <a:t>need to thrive.</a:t>
            </a:r>
          </a:p>
          <a:p>
            <a:pPr marL="171450" indent="-171450">
              <a:buFont typeface="Arial" panose="020B0604020202020204" pitchFamily="34" charset="0"/>
              <a:buChar char="•"/>
            </a:pPr>
            <a:r>
              <a:rPr lang="en-GB" baseline="0" dirty="0"/>
              <a:t>They are separated from their pod (social group of family and friends) and may be kept alone</a:t>
            </a:r>
          </a:p>
          <a:p>
            <a:pPr marL="171450" indent="-171450">
              <a:buFont typeface="Arial" panose="020B0604020202020204" pitchFamily="34" charset="0"/>
              <a:buChar char="•"/>
            </a:pPr>
            <a:r>
              <a:rPr lang="en-GB" baseline="0" dirty="0"/>
              <a:t>They don’t have enough space to swim around or to get away from other whales/dolphins they’re kept with if they want to</a:t>
            </a:r>
          </a:p>
          <a:p>
            <a:pPr marL="171450" indent="-171450">
              <a:buFont typeface="Arial" panose="020B0604020202020204" pitchFamily="34" charset="0"/>
              <a:buChar char="•"/>
            </a:pPr>
            <a:r>
              <a:rPr lang="en-GB" baseline="0" dirty="0"/>
              <a:t>There is no food to hunt</a:t>
            </a:r>
          </a:p>
          <a:p>
            <a:pPr marL="171450" indent="-171450">
              <a:buFont typeface="Arial" panose="020B0604020202020204" pitchFamily="34" charset="0"/>
              <a:buChar char="•"/>
            </a:pPr>
            <a:r>
              <a:rPr lang="en-GB" baseline="0" dirty="0"/>
              <a:t>The water contains chlorine which damages their skin</a:t>
            </a:r>
          </a:p>
          <a:p>
            <a:pPr marL="171450" indent="-171450">
              <a:buFont typeface="Arial" panose="020B0604020202020204" pitchFamily="34" charset="0"/>
              <a:buChar char="•"/>
            </a:pPr>
            <a:r>
              <a:rPr lang="en-GB" baseline="0" dirty="0"/>
              <a:t>It’s very noisy and stressful</a:t>
            </a:r>
          </a:p>
          <a:p>
            <a:pPr marL="171450" indent="-171450">
              <a:buFont typeface="Arial" panose="020B0604020202020204" pitchFamily="34" charset="0"/>
              <a:buChar char="•"/>
            </a:pPr>
            <a:r>
              <a:rPr lang="en-GB" baseline="0" dirty="0"/>
              <a:t>They don’t have freedom to choose what they want to do</a:t>
            </a:r>
          </a:p>
          <a:p>
            <a:pPr marL="171450" indent="-171450">
              <a:buFont typeface="Arial" panose="020B0604020202020204" pitchFamily="34" charset="0"/>
              <a:buChar char="•"/>
            </a:pPr>
            <a:r>
              <a:rPr lang="en-GB" baseline="0" dirty="0"/>
              <a:t>There is nothing to keep them interested so they become frustrated and stressed</a:t>
            </a:r>
          </a:p>
          <a:p>
            <a:pPr marL="171450" indent="-171450">
              <a:buFont typeface="Arial" panose="020B0604020202020204" pitchFamily="34" charset="0"/>
              <a:buChar char="•"/>
            </a:pPr>
            <a:r>
              <a:rPr lang="en-GB" baseline="0" dirty="0"/>
              <a:t>They are exposed to diseases</a:t>
            </a:r>
          </a:p>
          <a:p>
            <a:pPr marL="171450" indent="-171450">
              <a:buFont typeface="Arial" panose="020B0604020202020204" pitchFamily="34" charset="0"/>
              <a:buChar char="•"/>
            </a:pPr>
            <a:r>
              <a:rPr lang="en-GB" baseline="0" dirty="0"/>
              <a:t>They can’t get proper exercise</a:t>
            </a:r>
          </a:p>
        </p:txBody>
      </p:sp>
      <p:sp>
        <p:nvSpPr>
          <p:cNvPr id="4" name="Slide Number Placeholder 3"/>
          <p:cNvSpPr>
            <a:spLocks noGrp="1"/>
          </p:cNvSpPr>
          <p:nvPr>
            <p:ph type="sldNum" sz="quarter" idx="10"/>
          </p:nvPr>
        </p:nvSpPr>
        <p:spPr/>
        <p:txBody>
          <a:bodyPr/>
          <a:lstStyle/>
          <a:p>
            <a:fld id="{F31D5A6E-2400-4E87-9B18-CDA53E4098E6}" type="slidenum">
              <a:rPr lang="en-GB" smtClean="0"/>
              <a:t>11</a:t>
            </a:fld>
            <a:endParaRPr lang="en-GB"/>
          </a:p>
        </p:txBody>
      </p:sp>
    </p:spTree>
    <p:extLst>
      <p:ext uri="{BB962C8B-B14F-4D97-AF65-F5344CB8AC3E}">
        <p14:creationId xmlns:p14="http://schemas.microsoft.com/office/powerpoint/2010/main" val="203352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blue whale is the biggest whale – and is the biggest creature that has ever lived on Earth!</a:t>
            </a:r>
          </a:p>
          <a:p>
            <a:r>
              <a:rPr lang="en-GB" dirty="0"/>
              <a:t>So what does a blue</a:t>
            </a:r>
            <a:r>
              <a:rPr lang="en-GB" baseline="0" dirty="0"/>
              <a:t> whale need in its habitat? – Lots and lots of space, and lots of food!</a:t>
            </a:r>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12</a:t>
            </a:fld>
            <a:endParaRPr lang="en-GB"/>
          </a:p>
        </p:txBody>
      </p:sp>
    </p:spTree>
    <p:extLst>
      <p:ext uri="{BB962C8B-B14F-4D97-AF65-F5344CB8AC3E}">
        <p14:creationId xmlns:p14="http://schemas.microsoft.com/office/powerpoint/2010/main" val="2192118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b="0" i="0" dirty="0">
                <a:solidFill>
                  <a:srgbClr val="202124"/>
                </a:solidFill>
                <a:effectLst/>
                <a:latin typeface="Google Sans"/>
              </a:rPr>
              <a:t>Blue whales can grow over 30 m</a:t>
            </a:r>
            <a:r>
              <a:rPr lang="en-GB" sz="800" b="0" i="0" dirty="0">
                <a:solidFill>
                  <a:srgbClr val="040C28"/>
                </a:solidFill>
                <a:effectLst/>
                <a:latin typeface="Google Sans"/>
              </a:rPr>
              <a:t>etres</a:t>
            </a:r>
            <a:r>
              <a:rPr lang="en-GB" sz="800" b="0" i="0" dirty="0">
                <a:solidFill>
                  <a:srgbClr val="202124"/>
                </a:solidFill>
                <a:effectLst/>
                <a:latin typeface="Google Sans"/>
              </a:rPr>
              <a:t> (around 100ft) long, which is over twice as long as a t-rex dinosaur – and makes them the largest creature on Earth! A newborn baby blue whale is around 7 metres in length, around the same as an adult African elephant.  They eat krill which are 5cm long!  Once you have measured out your Blue whale see if your can work out how many 5 cm long krill it would take to fill the whale!</a:t>
            </a:r>
            <a:endParaRPr lang="en-GB" sz="800" dirty="0"/>
          </a:p>
        </p:txBody>
      </p:sp>
      <p:sp>
        <p:nvSpPr>
          <p:cNvPr id="4" name="Slide Number Placeholder 3"/>
          <p:cNvSpPr>
            <a:spLocks noGrp="1"/>
          </p:cNvSpPr>
          <p:nvPr>
            <p:ph type="sldNum" sz="quarter" idx="5"/>
          </p:nvPr>
        </p:nvSpPr>
        <p:spPr/>
        <p:txBody>
          <a:bodyPr/>
          <a:lstStyle/>
          <a:p>
            <a:fld id="{F31D5A6E-2400-4E87-9B18-CDA53E4098E6}" type="slidenum">
              <a:rPr lang="en-GB" smtClean="0"/>
              <a:t>13</a:t>
            </a:fld>
            <a:endParaRPr lang="en-GB"/>
          </a:p>
        </p:txBody>
      </p:sp>
    </p:spTree>
    <p:extLst>
      <p:ext uri="{BB962C8B-B14F-4D97-AF65-F5344CB8AC3E}">
        <p14:creationId xmlns:p14="http://schemas.microsoft.com/office/powerpoint/2010/main" val="3454130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all </a:t>
            </a:r>
            <a:r>
              <a:rPr lang="en-GB" sz="1000" dirty="0"/>
              <a:t>whales</a:t>
            </a:r>
            <a:r>
              <a:rPr lang="en-GB" dirty="0"/>
              <a:t> and dolphins live in the ocean – some dolphins</a:t>
            </a:r>
            <a:r>
              <a:rPr lang="en-GB" baseline="0" dirty="0"/>
              <a:t> live in freshwater rivers. They have tiny eyes and long snouts. The water they live in is muddy, and so most can’t really see very well, so their eyes have become very small and they rely on their sense of hearing to navigate through echolocation. This is where the dolphin sends out a focused beam of sound, which bounces back off their prey or other objects. They listen for these echoes and use them to navigate.</a:t>
            </a:r>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14</a:t>
            </a:fld>
            <a:endParaRPr lang="en-GB"/>
          </a:p>
        </p:txBody>
      </p:sp>
    </p:spTree>
    <p:extLst>
      <p:ext uri="{BB962C8B-B14F-4D97-AF65-F5344CB8AC3E}">
        <p14:creationId xmlns:p14="http://schemas.microsoft.com/office/powerpoint/2010/main" val="1149695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0">
              <a:defRPr/>
            </a:pPr>
            <a:r>
              <a:rPr lang="en-US" dirty="0">
                <a:latin typeface="Helvetica LT Condensed" pitchFamily="2" charset="0"/>
              </a:rPr>
              <a:t>Although the vast majority of whales and dolphins are marine</a:t>
            </a:r>
            <a:r>
              <a:rPr lang="en-US" baseline="0" dirty="0">
                <a:latin typeface="Helvetica LT Condensed" pitchFamily="2" charset="0"/>
              </a:rPr>
              <a:t> – living in seas and oceans - </a:t>
            </a:r>
            <a:r>
              <a:rPr lang="en-US" dirty="0">
                <a:latin typeface="Helvetica LT Condensed" pitchFamily="2" charset="0"/>
              </a:rPr>
              <a:t>some species of dolphin live in rivers. There are four species of true river dolphins that ONLY live in freshwater. River dolphins are among the most endangered dolphins in the world.</a:t>
            </a:r>
          </a:p>
          <a:p>
            <a:pPr defTabSz="914310">
              <a:defRPr/>
            </a:pPr>
            <a:r>
              <a:rPr lang="en-US" dirty="0">
                <a:latin typeface="Helvetica LT Condensed" pitchFamily="2" charset="0"/>
              </a:rPr>
              <a:t>a) This is the Amazon River dolphin, also known as the </a:t>
            </a:r>
            <a:r>
              <a:rPr lang="en-US" dirty="0" err="1">
                <a:latin typeface="Helvetica LT Condensed" pitchFamily="2" charset="0"/>
              </a:rPr>
              <a:t>boto</a:t>
            </a:r>
            <a:r>
              <a:rPr lang="en-US" dirty="0">
                <a:latin typeface="Helvetica LT Condensed" pitchFamily="2" charset="0"/>
              </a:rPr>
              <a:t>. River dolphins have long beaks and many teeth. Amazon River dolphins eat fish, crabs, shrimps</a:t>
            </a:r>
            <a:r>
              <a:rPr lang="en-US" baseline="0" dirty="0">
                <a:latin typeface="Helvetica LT Condensed" pitchFamily="2" charset="0"/>
              </a:rPr>
              <a:t> </a:t>
            </a:r>
            <a:r>
              <a:rPr lang="en-US" dirty="0">
                <a:latin typeface="Helvetica LT Condensed" pitchFamily="2" charset="0"/>
              </a:rPr>
              <a:t>and small turtles. Their rear teeth are modified for crushing (most other dolphins’ teeth are all the same conical shape). This river dolphin has quite good eyesight, but some others such as the Ganges or Indus River dolphins cannot see well – they are not actually blind, but their eyes have no lens, so images are not focused. They all use echolocation to find their way around underwater and for hunting.</a:t>
            </a:r>
            <a:endParaRPr lang="en-GB" dirty="0">
              <a:latin typeface="Helvetica LT Condensed" pitchFamily="2" charset="0"/>
            </a:endParaRPr>
          </a:p>
          <a:p>
            <a:pPr defTabSz="914310">
              <a:defRPr/>
            </a:pPr>
            <a:endParaRPr lang="en-US" dirty="0">
              <a:latin typeface="Helvetica LT Condensed" pitchFamily="2" charset="0"/>
            </a:endParaRPr>
          </a:p>
          <a:p>
            <a:endParaRPr lang="en-GB" dirty="0">
              <a:latin typeface="Helvetica LT Condensed" pitchFamily="2" charset="0"/>
            </a:endParaRPr>
          </a:p>
        </p:txBody>
      </p:sp>
      <p:sp>
        <p:nvSpPr>
          <p:cNvPr id="4" name="Slide Number Placeholder 3"/>
          <p:cNvSpPr>
            <a:spLocks noGrp="1"/>
          </p:cNvSpPr>
          <p:nvPr>
            <p:ph type="sldNum" sz="quarter" idx="10"/>
          </p:nvPr>
        </p:nvSpPr>
        <p:spPr/>
        <p:txBody>
          <a:bodyPr/>
          <a:lstStyle/>
          <a:p>
            <a:fld id="{928FFF13-4378-4CD1-9B6C-940B4E6E346E}" type="slidenum">
              <a:rPr lang="en-GB" smtClean="0"/>
              <a:t>15</a:t>
            </a:fld>
            <a:endParaRPr lang="en-GB"/>
          </a:p>
        </p:txBody>
      </p:sp>
    </p:spTree>
    <p:extLst>
      <p:ext uri="{BB962C8B-B14F-4D97-AF65-F5344CB8AC3E}">
        <p14:creationId xmlns:p14="http://schemas.microsoft.com/office/powerpoint/2010/main" val="1238055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Helvetica LT Condensed" pitchFamily="2" charset="0"/>
              </a:rPr>
              <a:t>b) This is the Baiji, or Yangtze River, dolphin. Sadly they became extinct in 2007.</a:t>
            </a:r>
          </a:p>
          <a:p>
            <a:pPr eaLnBrk="1" hangingPunct="1"/>
            <a:r>
              <a:rPr lang="en-US" dirty="0">
                <a:latin typeface="Helvetica LT Condensed" pitchFamily="2" charset="0"/>
              </a:rPr>
              <a:t>c) Other species, such as the Ganges River dolphin are also in trouble. What word would you use to describe a species whose numbers are very low and declining? (Endangered.)</a:t>
            </a:r>
          </a:p>
        </p:txBody>
      </p:sp>
      <p:sp>
        <p:nvSpPr>
          <p:cNvPr id="4" name="Slide Number Placeholder 3"/>
          <p:cNvSpPr>
            <a:spLocks noGrp="1"/>
          </p:cNvSpPr>
          <p:nvPr>
            <p:ph type="sldNum" sz="quarter" idx="10"/>
          </p:nvPr>
        </p:nvSpPr>
        <p:spPr/>
        <p:txBody>
          <a:bodyPr/>
          <a:lstStyle/>
          <a:p>
            <a:fld id="{928FFF13-4378-4CD1-9B6C-940B4E6E346E}" type="slidenum">
              <a:rPr lang="en-GB" smtClean="0"/>
              <a:t>16</a:t>
            </a:fld>
            <a:endParaRPr lang="en-GB"/>
          </a:p>
        </p:txBody>
      </p:sp>
    </p:spTree>
    <p:extLst>
      <p:ext uri="{BB962C8B-B14F-4D97-AF65-F5344CB8AC3E}">
        <p14:creationId xmlns:p14="http://schemas.microsoft.com/office/powerpoint/2010/main" val="1953948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Helvetica LT Condensed" pitchFamily="2" charset="0"/>
              </a:rPr>
              <a:t>Many species of whale and dolphin are endangered. That means their numbers are very low – so low that they may become extinct. </a:t>
            </a:r>
          </a:p>
          <a:p>
            <a:pPr eaLnBrk="1" hangingPunct="1"/>
            <a:endParaRPr lang="en-US" dirty="0">
              <a:latin typeface="Helvetica LT Condensed" pitchFamily="2" charset="0"/>
            </a:endParaRPr>
          </a:p>
          <a:p>
            <a:pPr eaLnBrk="1" hangingPunct="1"/>
            <a:r>
              <a:rPr lang="en-US" dirty="0">
                <a:latin typeface="Helvetica LT Condensed" pitchFamily="2" charset="0"/>
              </a:rPr>
              <a:t>Can the children think of any other animals you know of that are endangered? (Tigers, for example).</a:t>
            </a:r>
          </a:p>
          <a:p>
            <a:pPr eaLnBrk="1" hangingPunct="1"/>
            <a:endParaRPr lang="en-US" dirty="0">
              <a:latin typeface="Helvetica LT Condensed" pitchFamily="2" charset="0"/>
            </a:endParaRPr>
          </a:p>
          <a:p>
            <a:pPr eaLnBrk="1" hangingPunct="1"/>
            <a:r>
              <a:rPr lang="en-US" dirty="0">
                <a:latin typeface="Helvetica LT Condensed" pitchFamily="2" charset="0"/>
              </a:rPr>
              <a:t>One species that was almost hunted to extinction is the North</a:t>
            </a:r>
            <a:r>
              <a:rPr lang="en-US" baseline="0" dirty="0">
                <a:latin typeface="Helvetica LT Condensed" pitchFamily="2" charset="0"/>
              </a:rPr>
              <a:t> Atlantic</a:t>
            </a:r>
            <a:r>
              <a:rPr lang="en-US" dirty="0">
                <a:latin typeface="Helvetica LT Condensed" pitchFamily="2" charset="0"/>
              </a:rPr>
              <a:t> right whale. Now there are</a:t>
            </a:r>
            <a:r>
              <a:rPr lang="en-US" baseline="0" dirty="0">
                <a:latin typeface="Helvetica LT Condensed" pitchFamily="2" charset="0"/>
              </a:rPr>
              <a:t> fewer than 500 left in the world</a:t>
            </a:r>
            <a:r>
              <a:rPr lang="en-US" dirty="0">
                <a:latin typeface="Helvetica LT Condensed" pitchFamily="2" charset="0"/>
              </a:rPr>
              <a:t>. It’s still possible they will become extinct</a:t>
            </a:r>
            <a:r>
              <a:rPr lang="en-US" baseline="0" dirty="0">
                <a:latin typeface="Helvetica LT Condensed" pitchFamily="2" charset="0"/>
              </a:rPr>
              <a:t> – their main threats being vessel strikes (being hit by moving ships and boats) and entanglement in fishing gear which can cut into them and stop them moving freely. </a:t>
            </a:r>
          </a:p>
          <a:p>
            <a:pPr eaLnBrk="1" hangingPunct="1"/>
            <a:r>
              <a:rPr lang="en-US" dirty="0">
                <a:latin typeface="Helvetica LT Condensed" pitchFamily="2" charset="0"/>
              </a:rPr>
              <a:t>Right whales are so-called because whalers thought they were they ‘right’ whale to kill as they were easy to catch and yielded lots of oil. </a:t>
            </a:r>
          </a:p>
          <a:p>
            <a:pPr eaLnBrk="1" hangingPunct="1"/>
            <a:r>
              <a:rPr lang="en-US" dirty="0">
                <a:latin typeface="Helvetica LT Condensed" pitchFamily="2" charset="0"/>
              </a:rPr>
              <a:t>They like coastal waters, where they give birth. Unfortunately these are the waters where most fishing boats and ships are found.</a:t>
            </a:r>
            <a:r>
              <a:rPr lang="en-US" baseline="0" dirty="0">
                <a:latin typeface="Helvetica LT Condensed" pitchFamily="2" charset="0"/>
              </a:rPr>
              <a:t> </a:t>
            </a:r>
            <a:endParaRPr lang="en-US" dirty="0">
              <a:latin typeface="Helvetica LT Condensed" pitchFamily="2" charset="0"/>
            </a:endParaRPr>
          </a:p>
          <a:p>
            <a:pPr eaLnBrk="1" hangingPunct="1"/>
            <a:endParaRPr lang="en-GB" dirty="0">
              <a:latin typeface="Helvetica LT Condensed" pitchFamily="2" charset="0"/>
            </a:endParaRPr>
          </a:p>
        </p:txBody>
      </p:sp>
      <p:sp>
        <p:nvSpPr>
          <p:cNvPr id="4" name="Slide Number Placeholder 3"/>
          <p:cNvSpPr>
            <a:spLocks noGrp="1"/>
          </p:cNvSpPr>
          <p:nvPr>
            <p:ph type="sldNum" sz="quarter" idx="10"/>
          </p:nvPr>
        </p:nvSpPr>
        <p:spPr/>
        <p:txBody>
          <a:bodyPr/>
          <a:lstStyle/>
          <a:p>
            <a:fld id="{928FFF13-4378-4CD1-9B6C-940B4E6E346E}" type="slidenum">
              <a:rPr lang="en-GB" smtClean="0"/>
              <a:t>17</a:t>
            </a:fld>
            <a:endParaRPr lang="en-GB"/>
          </a:p>
        </p:txBody>
      </p:sp>
    </p:spTree>
    <p:extLst>
      <p:ext uri="{BB962C8B-B14F-4D97-AF65-F5344CB8AC3E}">
        <p14:creationId xmlns:p14="http://schemas.microsoft.com/office/powerpoint/2010/main" val="1922651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are causing lots of damage to the ocean habitat,</a:t>
            </a:r>
            <a:r>
              <a:rPr lang="en-GB" baseline="0" dirty="0"/>
              <a:t> making it dangerous for whales and dolphins.</a:t>
            </a:r>
          </a:p>
          <a:p>
            <a:r>
              <a:rPr lang="en-GB" baseline="0" dirty="0"/>
              <a:t>What threats to whales and dolphins can you see in these pictures?</a:t>
            </a:r>
          </a:p>
          <a:p>
            <a:endParaRPr lang="en-GB" dirty="0"/>
          </a:p>
          <a:p>
            <a:r>
              <a:rPr lang="en-GB" dirty="0"/>
              <a:t>1. Pollution – toxic pollution</a:t>
            </a:r>
            <a:r>
              <a:rPr lang="en-GB" baseline="0" dirty="0"/>
              <a:t> could get into the water, and the emissions will contribute to climate change, which is harming marine animals like whales and dolphins, for example by making the ocean more acidic.</a:t>
            </a:r>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18</a:t>
            </a:fld>
            <a:endParaRPr lang="en-GB"/>
          </a:p>
        </p:txBody>
      </p:sp>
    </p:spTree>
    <p:extLst>
      <p:ext uri="{BB962C8B-B14F-4D97-AF65-F5344CB8AC3E}">
        <p14:creationId xmlns:p14="http://schemas.microsoft.com/office/powerpoint/2010/main" val="1441218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Ship</a:t>
            </a:r>
            <a:r>
              <a:rPr lang="en-GB" baseline="0" dirty="0"/>
              <a:t>s – many whales and dolphins die when they are hit by boats and ships.</a:t>
            </a:r>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19</a:t>
            </a:fld>
            <a:endParaRPr lang="en-GB"/>
          </a:p>
        </p:txBody>
      </p:sp>
    </p:spTree>
    <p:extLst>
      <p:ext uri="{BB962C8B-B14F-4D97-AF65-F5344CB8AC3E}">
        <p14:creationId xmlns:p14="http://schemas.microsoft.com/office/powerpoint/2010/main" val="308162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8675" y="9144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 dirty="0">
                <a:latin typeface="+mn-lt"/>
              </a:rPr>
              <a:t>Whales,</a:t>
            </a:r>
            <a:r>
              <a:rPr lang="en-GB" sz="800" dirty="0">
                <a:latin typeface="+mn-lt"/>
              </a:rPr>
              <a:t> dolphins and porpoises</a:t>
            </a:r>
            <a:r>
              <a:rPr lang="en-GB" sz="800" baseline="0" dirty="0">
                <a:latin typeface="+mn-lt"/>
              </a:rPr>
              <a:t> are collectively</a:t>
            </a:r>
            <a:r>
              <a:rPr lang="en-GB" sz="800" baseline="0" dirty="0"/>
              <a:t> </a:t>
            </a:r>
            <a:r>
              <a:rPr lang="en-GB" baseline="0" dirty="0"/>
              <a:t>called “cetaceans”. </a:t>
            </a:r>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2</a:t>
            </a:fld>
            <a:endParaRPr lang="en-GB"/>
          </a:p>
        </p:txBody>
      </p:sp>
    </p:spTree>
    <p:extLst>
      <p:ext uri="{BB962C8B-B14F-4D97-AF65-F5344CB8AC3E}">
        <p14:creationId xmlns:p14="http://schemas.microsoft.com/office/powerpoint/2010/main" val="2981299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Large fishing net – the biggest killer of whales</a:t>
            </a:r>
            <a:r>
              <a:rPr lang="en-GB" baseline="0" dirty="0"/>
              <a:t> and dolphins is “bycatch”. They become entangled in fishing nets  and can’t get to the surface to breathe, so they drown.</a:t>
            </a:r>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20</a:t>
            </a:fld>
            <a:endParaRPr lang="en-GB"/>
          </a:p>
        </p:txBody>
      </p:sp>
    </p:spTree>
    <p:extLst>
      <p:ext uri="{BB962C8B-B14F-4D97-AF65-F5344CB8AC3E}">
        <p14:creationId xmlns:p14="http://schemas.microsoft.com/office/powerpoint/2010/main" val="4096427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 Noise - whales and dolphins can get</a:t>
            </a:r>
            <a:r>
              <a:rPr lang="en-GB" baseline="0" dirty="0"/>
              <a:t> hit by boats, which injure or kill them, but they also find it difficult to use echolocation to find their food, and to communicate with each other, because of the loud noise created by the boats. </a:t>
            </a:r>
          </a:p>
          <a:p>
            <a:r>
              <a:rPr lang="en-GB" baseline="0" dirty="0"/>
              <a:t>In the ocean, sound travels much further than it does on land, so these boats could be harming whales and dolphins many miles away.</a:t>
            </a:r>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21</a:t>
            </a:fld>
            <a:endParaRPr lang="en-GB"/>
          </a:p>
        </p:txBody>
      </p:sp>
    </p:spTree>
    <p:extLst>
      <p:ext uri="{BB962C8B-B14F-4D97-AF65-F5344CB8AC3E}">
        <p14:creationId xmlns:p14="http://schemas.microsoft.com/office/powerpoint/2010/main" val="1431445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a:t>
            </a:r>
            <a:r>
              <a:rPr lang="en-GB" baseline="0" dirty="0"/>
              <a:t> Climate change - </a:t>
            </a:r>
            <a:r>
              <a:rPr lang="en-GB" dirty="0"/>
              <a:t>This shows the melting ice caps, an</a:t>
            </a:r>
            <a:r>
              <a:rPr lang="en-GB" baseline="0" dirty="0"/>
              <a:t> indicator of climate change causing increases in water temperatures.</a:t>
            </a:r>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22</a:t>
            </a:fld>
            <a:endParaRPr lang="en-GB"/>
          </a:p>
        </p:txBody>
      </p:sp>
    </p:spTree>
    <p:extLst>
      <p:ext uri="{BB962C8B-B14F-4D97-AF65-F5344CB8AC3E}">
        <p14:creationId xmlns:p14="http://schemas.microsoft.com/office/powerpoint/2010/main" val="149725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 Balloons</a:t>
            </a:r>
            <a:r>
              <a:rPr lang="en-GB" baseline="0" dirty="0"/>
              <a:t> – when you let go of balloons they often end up in the sea, as over two thirds of the Earth’s surface is ocean. Whales and dolphins can mistake them for food and eat them. The balloons can get stuck inside a whale’s stomach and cause it to die.</a:t>
            </a:r>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23</a:t>
            </a:fld>
            <a:endParaRPr lang="en-GB"/>
          </a:p>
        </p:txBody>
      </p:sp>
    </p:spTree>
    <p:extLst>
      <p:ext uri="{BB962C8B-B14F-4D97-AF65-F5344CB8AC3E}">
        <p14:creationId xmlns:p14="http://schemas.microsoft.com/office/powerpoint/2010/main" val="3525205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 Ocean litter and</a:t>
            </a:r>
            <a:r>
              <a:rPr lang="en-GB" baseline="0" dirty="0"/>
              <a:t> plastic pollution – more than half of whale and dolphin species have been recorded eating plastic litter, mistaking it for food. For example, plastic bags look a lot like jellyfish to dolphins, so they accidentally eat them. In 2017, a dead Cuvier’s beaked whale washed up on a beach in Norway. It had died as its stomach had become obstructed with plastic waste, including 30 plastic bags, some of which were British.</a:t>
            </a:r>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24</a:t>
            </a:fld>
            <a:endParaRPr lang="en-GB"/>
          </a:p>
        </p:txBody>
      </p:sp>
    </p:spTree>
    <p:extLst>
      <p:ext uri="{BB962C8B-B14F-4D97-AF65-F5344CB8AC3E}">
        <p14:creationId xmlns:p14="http://schemas.microsoft.com/office/powerpoint/2010/main" val="2001888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the game to see the impact of humans on whale and dolphin habitats and numbers.</a:t>
            </a:r>
          </a:p>
        </p:txBody>
      </p:sp>
      <p:sp>
        <p:nvSpPr>
          <p:cNvPr id="4" name="Slide Number Placeholder 3"/>
          <p:cNvSpPr>
            <a:spLocks noGrp="1"/>
          </p:cNvSpPr>
          <p:nvPr>
            <p:ph type="sldNum" sz="quarter" idx="5"/>
          </p:nvPr>
        </p:nvSpPr>
        <p:spPr/>
        <p:txBody>
          <a:bodyPr/>
          <a:lstStyle/>
          <a:p>
            <a:fld id="{F31D5A6E-2400-4E87-9B18-CDA53E4098E6}" type="slidenum">
              <a:rPr lang="en-GB" smtClean="0"/>
              <a:t>25</a:t>
            </a:fld>
            <a:endParaRPr lang="en-GB"/>
          </a:p>
        </p:txBody>
      </p:sp>
    </p:spTree>
    <p:extLst>
      <p:ext uri="{BB962C8B-B14F-4D97-AF65-F5344CB8AC3E}">
        <p14:creationId xmlns:p14="http://schemas.microsoft.com/office/powerpoint/2010/main" val="3843354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8675" y="914400"/>
            <a:ext cx="4572000" cy="3429000"/>
          </a:xfrm>
        </p:spPr>
      </p:sp>
      <p:sp>
        <p:nvSpPr>
          <p:cNvPr id="3" name="Notes Placeholder 2"/>
          <p:cNvSpPr>
            <a:spLocks noGrp="1"/>
          </p:cNvSpPr>
          <p:nvPr>
            <p:ph type="body" idx="1"/>
          </p:nvPr>
        </p:nvSpPr>
        <p:spPr/>
        <p:txBody>
          <a:bodyPr/>
          <a:lstStyle/>
          <a:p>
            <a:r>
              <a:rPr lang="en-GB" sz="1200" b="0" i="0" dirty="0">
                <a:solidFill>
                  <a:srgbClr val="4D5156"/>
                </a:solidFill>
                <a:effectLst/>
                <a:latin typeface="Google Sans"/>
              </a:rPr>
              <a:t>Where do whales live? Whales live in </a:t>
            </a:r>
            <a:r>
              <a:rPr lang="en-GB" sz="1200" b="0" i="0" dirty="0">
                <a:solidFill>
                  <a:srgbClr val="040C28"/>
                </a:solidFill>
                <a:effectLst/>
                <a:latin typeface="Google Sans"/>
              </a:rPr>
              <a:t>every ocean on the planet</a:t>
            </a:r>
            <a:r>
              <a:rPr lang="en-GB" sz="1200" b="0" i="0" dirty="0">
                <a:solidFill>
                  <a:srgbClr val="4D5156"/>
                </a:solidFill>
                <a:effectLst/>
                <a:latin typeface="Google Sans"/>
              </a:rPr>
              <a:t>. They can be found in temperate oceans and tropical waters around the equator, as well as in the freezing Arctic and Antarctic waters. Some whale species can be found in seas, including the North Sea and the Mediterranean.  Whale migrations between breeding and feeding grounds can often take them through high boat traffic areas.</a:t>
            </a:r>
            <a:endParaRPr lang="en-GB" sz="1000" dirty="0"/>
          </a:p>
        </p:txBody>
      </p:sp>
      <p:sp>
        <p:nvSpPr>
          <p:cNvPr id="4" name="Slide Number Placeholder 3"/>
          <p:cNvSpPr>
            <a:spLocks noGrp="1"/>
          </p:cNvSpPr>
          <p:nvPr>
            <p:ph type="sldNum" sz="quarter" idx="5"/>
          </p:nvPr>
        </p:nvSpPr>
        <p:spPr/>
        <p:txBody>
          <a:bodyPr/>
          <a:lstStyle/>
          <a:p>
            <a:fld id="{F31D5A6E-2400-4E87-9B18-CDA53E4098E6}" type="slidenum">
              <a:rPr lang="en-GB" smtClean="0"/>
              <a:t>26</a:t>
            </a:fld>
            <a:endParaRPr lang="en-GB"/>
          </a:p>
        </p:txBody>
      </p:sp>
    </p:spTree>
    <p:extLst>
      <p:ext uri="{BB962C8B-B14F-4D97-AF65-F5344CB8AC3E}">
        <p14:creationId xmlns:p14="http://schemas.microsoft.com/office/powerpoint/2010/main" val="461015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6DEA7-466D-4068-CEA4-6C9AD2A05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5ADCF-92AA-CE1B-4024-C966AF018E88}"/>
              </a:ext>
            </a:extLst>
          </p:cNvPr>
          <p:cNvSpPr>
            <a:spLocks noGrp="1" noRot="1" noChangeAspect="1"/>
          </p:cNvSpPr>
          <p:nvPr>
            <p:ph type="sldImg"/>
          </p:nvPr>
        </p:nvSpPr>
        <p:spPr>
          <a:xfrm>
            <a:off x="828675" y="914400"/>
            <a:ext cx="4572000" cy="3429000"/>
          </a:xfrm>
        </p:spPr>
      </p:sp>
      <p:sp>
        <p:nvSpPr>
          <p:cNvPr id="3" name="Notes Placeholder 2">
            <a:extLst>
              <a:ext uri="{FF2B5EF4-FFF2-40B4-BE49-F238E27FC236}">
                <a16:creationId xmlns:a16="http://schemas.microsoft.com/office/drawing/2014/main" id="{67B7301F-626D-09EF-7B93-171546F393FB}"/>
              </a:ext>
            </a:extLst>
          </p:cNvPr>
          <p:cNvSpPr>
            <a:spLocks noGrp="1"/>
          </p:cNvSpPr>
          <p:nvPr>
            <p:ph type="body" idx="1"/>
          </p:nvPr>
        </p:nvSpPr>
        <p:spPr/>
        <p:txBody>
          <a:bodyPr/>
          <a:lstStyle/>
          <a:p>
            <a:r>
              <a:rPr lang="en-GB" baseline="0" dirty="0"/>
              <a:t>Based on what they’ve learnt about what whales and dolphins need to be safe, happy and healthy, can they design a poster to show both a good and a bad whale and dolphin habitat?</a:t>
            </a:r>
          </a:p>
          <a:p>
            <a:endParaRPr lang="en-GB" baseline="0" dirty="0"/>
          </a:p>
          <a:p>
            <a:endParaRPr lang="en-GB" dirty="0"/>
          </a:p>
        </p:txBody>
      </p:sp>
      <p:sp>
        <p:nvSpPr>
          <p:cNvPr id="4" name="Slide Number Placeholder 3">
            <a:extLst>
              <a:ext uri="{FF2B5EF4-FFF2-40B4-BE49-F238E27FC236}">
                <a16:creationId xmlns:a16="http://schemas.microsoft.com/office/drawing/2014/main" id="{87DFCE3B-FD05-F121-7453-EE561E6241F2}"/>
              </a:ext>
            </a:extLst>
          </p:cNvPr>
          <p:cNvSpPr>
            <a:spLocks noGrp="1"/>
          </p:cNvSpPr>
          <p:nvPr>
            <p:ph type="sldNum" sz="quarter" idx="10"/>
          </p:nvPr>
        </p:nvSpPr>
        <p:spPr/>
        <p:txBody>
          <a:bodyPr/>
          <a:lstStyle/>
          <a:p>
            <a:fld id="{A5ED0C16-FF2C-44BF-91B9-AF4B4094B39B}" type="slidenum">
              <a:rPr lang="en-GB" smtClean="0"/>
              <a:t>27</a:t>
            </a:fld>
            <a:endParaRPr lang="en-GB"/>
          </a:p>
        </p:txBody>
      </p:sp>
    </p:spTree>
    <p:extLst>
      <p:ext uri="{BB962C8B-B14F-4D97-AF65-F5344CB8AC3E}">
        <p14:creationId xmlns:p14="http://schemas.microsoft.com/office/powerpoint/2010/main" val="311861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Based on what they’ve learnt about what whales and dolphins need to be safe, happy and healthy, can they design a poster to show both a good and a bad whale and dolphin habitat?</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A5ED0C16-FF2C-44BF-91B9-AF4B4094B39B}" type="slidenum">
              <a:rPr lang="en-GB" smtClean="0"/>
              <a:t>28</a:t>
            </a:fld>
            <a:endParaRPr lang="en-GB"/>
          </a:p>
        </p:txBody>
      </p:sp>
    </p:spTree>
    <p:extLst>
      <p:ext uri="{BB962C8B-B14F-4D97-AF65-F5344CB8AC3E}">
        <p14:creationId xmlns:p14="http://schemas.microsoft.com/office/powerpoint/2010/main" val="2322893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https://play.kahoot.it/#/k/5a1bd615-3418-45bc-b2a6-1f1c8c50fc80</a:t>
            </a:r>
          </a:p>
          <a:p>
            <a:r>
              <a:rPr lang="en-GB" sz="1200" b="0" i="0" kern="1200" dirty="0">
                <a:solidFill>
                  <a:schemeClr val="tx1"/>
                </a:solidFill>
                <a:effectLst/>
                <a:latin typeface="+mn-lt"/>
                <a:ea typeface="+mn-ea"/>
                <a:cs typeface="+mn-cs"/>
              </a:rPr>
              <a:t>To join in, the children will need to use iPads/tablet computers connected to the internet.</a:t>
            </a:r>
          </a:p>
        </p:txBody>
      </p:sp>
      <p:sp>
        <p:nvSpPr>
          <p:cNvPr id="4" name="Slide Number Placeholder 3"/>
          <p:cNvSpPr>
            <a:spLocks noGrp="1"/>
          </p:cNvSpPr>
          <p:nvPr>
            <p:ph type="sldNum" sz="quarter" idx="10"/>
          </p:nvPr>
        </p:nvSpPr>
        <p:spPr/>
        <p:txBody>
          <a:bodyPr/>
          <a:lstStyle/>
          <a:p>
            <a:fld id="{A5ED0C16-FF2C-44BF-91B9-AF4B4094B39B}" type="slidenum">
              <a:rPr lang="en-GB" smtClean="0"/>
              <a:t>29</a:t>
            </a:fld>
            <a:endParaRPr lang="en-GB"/>
          </a:p>
        </p:txBody>
      </p:sp>
    </p:spTree>
    <p:extLst>
      <p:ext uri="{BB962C8B-B14F-4D97-AF65-F5344CB8AC3E}">
        <p14:creationId xmlns:p14="http://schemas.microsoft.com/office/powerpoint/2010/main" val="2219451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23 different kinds of whales and dolphins have been spotted around the coast of</a:t>
            </a:r>
            <a:r>
              <a:rPr lang="en-GB" baseline="0" dirty="0"/>
              <a:t> Britain, including the biggest in the world – the blue whale. The most commonly spotted species are the harbour porpoise, which is the smallest British cetacean (about 1.5m long), the bottlenose dolphin, common dolphin and </a:t>
            </a:r>
            <a:r>
              <a:rPr lang="en-GB" baseline="0" dirty="0" err="1"/>
              <a:t>minke</a:t>
            </a:r>
            <a:r>
              <a:rPr lang="en-GB" baseline="0" dirty="0"/>
              <a:t> whale.</a:t>
            </a:r>
            <a:endParaRPr lang="en-GB" dirty="0"/>
          </a:p>
          <a:p>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3</a:t>
            </a:fld>
            <a:endParaRPr lang="en-GB"/>
          </a:p>
        </p:txBody>
      </p:sp>
    </p:spTree>
    <p:extLst>
      <p:ext uri="{BB962C8B-B14F-4D97-AF65-F5344CB8AC3E}">
        <p14:creationId xmlns:p14="http://schemas.microsoft.com/office/powerpoint/2010/main" val="211442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Helvetica LT Condensed" pitchFamily="2" charset="0"/>
              </a:rPr>
              <a:t>Whales, dolphins and porpoises are mammals. But, people through history have confused them with fish. Why do you think this is? How do you know they are not fish?</a:t>
            </a:r>
          </a:p>
          <a:p>
            <a:pPr eaLnBrk="1" hangingPunct="1"/>
            <a:endParaRPr lang="en-US" dirty="0">
              <a:latin typeface="Helvetica LT Condensed" pitchFamily="2" charset="0"/>
            </a:endParaRPr>
          </a:p>
          <a:p>
            <a:pPr eaLnBrk="1" hangingPunct="1"/>
            <a:r>
              <a:rPr lang="en-US" dirty="0">
                <a:latin typeface="Helvetica LT Condensed" pitchFamily="2" charset="0"/>
              </a:rPr>
              <a:t>Whales and dolphins are warm-blooded,</a:t>
            </a:r>
            <a:r>
              <a:rPr lang="en-US" baseline="0" dirty="0">
                <a:latin typeface="Helvetica LT Condensed" pitchFamily="2" charset="0"/>
              </a:rPr>
              <a:t> like us. Fish are cold-blooded, and they feel cold when you touch them.</a:t>
            </a:r>
            <a:r>
              <a:rPr lang="en-US" dirty="0">
                <a:latin typeface="Helvetica LT Condensed" pitchFamily="2" charset="0"/>
              </a:rPr>
              <a:t> Warm-blooded means they can keep their body temperature constantly warm all the time. Fish can’t do this.</a:t>
            </a:r>
            <a:endParaRPr lang="en-GB" dirty="0">
              <a:latin typeface="Helvetica LT Condensed" pitchFamily="2" charset="0"/>
            </a:endParaRPr>
          </a:p>
        </p:txBody>
      </p:sp>
      <p:sp>
        <p:nvSpPr>
          <p:cNvPr id="4" name="Slide Number Placeholder 3"/>
          <p:cNvSpPr>
            <a:spLocks noGrp="1"/>
          </p:cNvSpPr>
          <p:nvPr>
            <p:ph type="sldNum" sz="quarter" idx="10"/>
          </p:nvPr>
        </p:nvSpPr>
        <p:spPr/>
        <p:txBody>
          <a:bodyPr/>
          <a:lstStyle/>
          <a:p>
            <a:fld id="{928FFF13-4378-4CD1-9B6C-940B4E6E346E}" type="slidenum">
              <a:rPr lang="en-GB" smtClean="0"/>
              <a:t>4</a:t>
            </a:fld>
            <a:endParaRPr lang="en-GB"/>
          </a:p>
        </p:txBody>
      </p:sp>
    </p:spTree>
    <p:extLst>
      <p:ext uri="{BB962C8B-B14F-4D97-AF65-F5344CB8AC3E}">
        <p14:creationId xmlns:p14="http://schemas.microsoft.com/office/powerpoint/2010/main" val="1187567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 LT Condensed" pitchFamily="2" charset="0"/>
              </a:rPr>
              <a:t>How about breathing? </a:t>
            </a:r>
          </a:p>
          <a:p>
            <a:endParaRPr lang="en-US" dirty="0">
              <a:latin typeface="Helvetica LT Condensed" pitchFamily="2" charset="0"/>
            </a:endParaRPr>
          </a:p>
          <a:p>
            <a:r>
              <a:rPr lang="en-US" dirty="0">
                <a:latin typeface="Helvetica LT Condensed" pitchFamily="2" charset="0"/>
              </a:rPr>
              <a:t>Whales and dolphins have lungs, like us, and they have to come to the surface to breathe air.</a:t>
            </a:r>
          </a:p>
          <a:p>
            <a:endParaRPr lang="en-US" dirty="0">
              <a:latin typeface="Helvetica LT Condensed" pitchFamily="2" charset="0"/>
            </a:endParaRPr>
          </a:p>
          <a:p>
            <a:r>
              <a:rPr lang="en-US" dirty="0">
                <a:latin typeface="Helvetica LT Condensed" pitchFamily="2" charset="0"/>
              </a:rPr>
              <a:t>How do fish breathe? </a:t>
            </a:r>
          </a:p>
          <a:p>
            <a:r>
              <a:rPr lang="en-US" dirty="0">
                <a:latin typeface="Helvetica LT Condensed" pitchFamily="2" charset="0"/>
              </a:rPr>
              <a:t>They have gills which extract oxygen straight from the water (the oxygen is dissolved into the water). Whales and dolphins have</a:t>
            </a:r>
            <a:r>
              <a:rPr lang="en-US" baseline="0" dirty="0">
                <a:latin typeface="Helvetica LT Condensed" pitchFamily="2" charset="0"/>
              </a:rPr>
              <a:t> to come to the surface to breathe, just like we do when we go swimming.</a:t>
            </a:r>
            <a:endParaRPr lang="en-GB" dirty="0">
              <a:latin typeface="Helvetica LT Condensed" pitchFamily="2" charset="0"/>
            </a:endParaRPr>
          </a:p>
        </p:txBody>
      </p:sp>
      <p:sp>
        <p:nvSpPr>
          <p:cNvPr id="4" name="Slide Number Placeholder 3"/>
          <p:cNvSpPr>
            <a:spLocks noGrp="1"/>
          </p:cNvSpPr>
          <p:nvPr>
            <p:ph type="sldNum" sz="quarter" idx="10"/>
          </p:nvPr>
        </p:nvSpPr>
        <p:spPr/>
        <p:txBody>
          <a:bodyPr/>
          <a:lstStyle/>
          <a:p>
            <a:fld id="{928FFF13-4378-4CD1-9B6C-940B4E6E346E}" type="slidenum">
              <a:rPr lang="en-GB" smtClean="0"/>
              <a:t>5</a:t>
            </a:fld>
            <a:endParaRPr lang="en-GB"/>
          </a:p>
        </p:txBody>
      </p:sp>
    </p:spTree>
    <p:extLst>
      <p:ext uri="{BB962C8B-B14F-4D97-AF65-F5344CB8AC3E}">
        <p14:creationId xmlns:p14="http://schemas.microsoft.com/office/powerpoint/2010/main" val="43416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0">
              <a:defRPr/>
            </a:pPr>
            <a:r>
              <a:rPr lang="en-US" dirty="0">
                <a:latin typeface="Helvetica LT Condensed" pitchFamily="2" charset="0"/>
              </a:rPr>
              <a:t>Whales</a:t>
            </a:r>
            <a:r>
              <a:rPr lang="en-US" baseline="0" dirty="0">
                <a:latin typeface="Helvetica LT Condensed" pitchFamily="2" charset="0"/>
              </a:rPr>
              <a:t> and dolphins</a:t>
            </a:r>
            <a:r>
              <a:rPr lang="en-US" dirty="0">
                <a:latin typeface="Helvetica LT Condensed" pitchFamily="2" charset="0"/>
              </a:rPr>
              <a:t> (and almost all other mammals) give birth to live young</a:t>
            </a:r>
            <a:r>
              <a:rPr lang="en-US" baseline="0" dirty="0">
                <a:latin typeface="Helvetica LT Condensed" pitchFamily="2" charset="0"/>
              </a:rPr>
              <a:t> – smaller versions of themselves</a:t>
            </a:r>
            <a:r>
              <a:rPr lang="en-US" dirty="0">
                <a:latin typeface="Helvetica LT Condensed" pitchFamily="2" charset="0"/>
              </a:rPr>
              <a:t>. (Exceptions are the duck-billed platypus and the echidna,</a:t>
            </a:r>
            <a:r>
              <a:rPr lang="en-US" baseline="0" dirty="0">
                <a:latin typeface="Helvetica LT Condensed" pitchFamily="2" charset="0"/>
              </a:rPr>
              <a:t> which are mammals that lay eggs – but they do feed their young milk, which is true of all mammals, including whales and dolphins).</a:t>
            </a:r>
          </a:p>
          <a:p>
            <a:pPr defTabSz="914310">
              <a:defRPr/>
            </a:pPr>
            <a:endParaRPr lang="en-US" baseline="0" dirty="0">
              <a:latin typeface="Helvetica LT Condensed" pitchFamily="2" charset="0"/>
            </a:endParaRPr>
          </a:p>
          <a:p>
            <a:pPr defTabSz="914310">
              <a:defRPr/>
            </a:pPr>
            <a:r>
              <a:rPr lang="en-US" dirty="0">
                <a:latin typeface="Helvetica LT Condensed" pitchFamily="2" charset="0"/>
              </a:rPr>
              <a:t>Most fish lay eggs. The egg case you can see in the picture here is called a mermaid’s purse. Some sharks lay these.</a:t>
            </a:r>
          </a:p>
          <a:p>
            <a:endParaRPr lang="en-GB" dirty="0"/>
          </a:p>
        </p:txBody>
      </p:sp>
      <p:sp>
        <p:nvSpPr>
          <p:cNvPr id="4" name="Slide Number Placeholder 3"/>
          <p:cNvSpPr>
            <a:spLocks noGrp="1"/>
          </p:cNvSpPr>
          <p:nvPr>
            <p:ph type="sldNum" sz="quarter" idx="10"/>
          </p:nvPr>
        </p:nvSpPr>
        <p:spPr/>
        <p:txBody>
          <a:bodyPr/>
          <a:lstStyle/>
          <a:p>
            <a:fld id="{928FFF13-4378-4CD1-9B6C-940B4E6E346E}" type="slidenum">
              <a:rPr lang="en-GB" smtClean="0"/>
              <a:t>6</a:t>
            </a:fld>
            <a:endParaRPr lang="en-GB"/>
          </a:p>
        </p:txBody>
      </p:sp>
    </p:spTree>
    <p:extLst>
      <p:ext uri="{BB962C8B-B14F-4D97-AF65-F5344CB8AC3E}">
        <p14:creationId xmlns:p14="http://schemas.microsoft.com/office/powerpoint/2010/main" val="820900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8675" y="914400"/>
            <a:ext cx="4572000" cy="3429000"/>
          </a:xfrm>
        </p:spPr>
      </p:sp>
      <p:sp>
        <p:nvSpPr>
          <p:cNvPr id="3" name="Notes Placeholder 2"/>
          <p:cNvSpPr>
            <a:spLocks noGrp="1"/>
          </p:cNvSpPr>
          <p:nvPr>
            <p:ph type="body" idx="1"/>
          </p:nvPr>
        </p:nvSpPr>
        <p:spPr/>
        <p:txBody>
          <a:bodyPr/>
          <a:lstStyle/>
          <a:p>
            <a:pPr eaLnBrk="1" hangingPunct="1"/>
            <a:r>
              <a:rPr lang="en-US" dirty="0">
                <a:latin typeface="Helvetica LT Condensed" pitchFamily="2" charset="0"/>
              </a:rPr>
              <a:t>Another difference between fish and whales</a:t>
            </a:r>
            <a:r>
              <a:rPr lang="en-US" baseline="0" dirty="0">
                <a:latin typeface="Helvetica LT Condensed" pitchFamily="2" charset="0"/>
              </a:rPr>
              <a:t> and dolphins</a:t>
            </a:r>
            <a:r>
              <a:rPr lang="en-US" dirty="0">
                <a:latin typeface="Helvetica LT Condensed" pitchFamily="2" charset="0"/>
              </a:rPr>
              <a:t> is the way they swim. Whales</a:t>
            </a:r>
            <a:r>
              <a:rPr lang="en-US" baseline="0" dirty="0">
                <a:latin typeface="Helvetica LT Condensed" pitchFamily="2" charset="0"/>
              </a:rPr>
              <a:t> and dolphins</a:t>
            </a:r>
            <a:r>
              <a:rPr lang="en-US" dirty="0">
                <a:latin typeface="Helvetica LT Condensed" pitchFamily="2" charset="0"/>
              </a:rPr>
              <a:t> swim by moving their tail flukes up and down. Fish move their tails from side to side.</a:t>
            </a:r>
          </a:p>
          <a:p>
            <a:endParaRPr lang="en-GB" dirty="0">
              <a:latin typeface="Helvetica LT Condensed" pitchFamily="2" charset="0"/>
            </a:endParaRPr>
          </a:p>
        </p:txBody>
      </p:sp>
      <p:sp>
        <p:nvSpPr>
          <p:cNvPr id="4" name="Slide Number Placeholder 3"/>
          <p:cNvSpPr>
            <a:spLocks noGrp="1"/>
          </p:cNvSpPr>
          <p:nvPr>
            <p:ph type="sldNum" sz="quarter" idx="10"/>
          </p:nvPr>
        </p:nvSpPr>
        <p:spPr/>
        <p:txBody>
          <a:bodyPr/>
          <a:lstStyle/>
          <a:p>
            <a:fld id="{928FFF13-4378-4CD1-9B6C-940B4E6E346E}" type="slidenum">
              <a:rPr lang="en-GB" smtClean="0"/>
              <a:t>7</a:t>
            </a:fld>
            <a:endParaRPr lang="en-GB"/>
          </a:p>
        </p:txBody>
      </p:sp>
    </p:spTree>
    <p:extLst>
      <p:ext uri="{BB962C8B-B14F-4D97-AF65-F5344CB8AC3E}">
        <p14:creationId xmlns:p14="http://schemas.microsoft.com/office/powerpoint/2010/main" val="2188843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Class discussion:</a:t>
            </a:r>
          </a:p>
          <a:p>
            <a:endParaRPr lang="en-GB" b="1" baseline="0" dirty="0"/>
          </a:p>
          <a:p>
            <a:r>
              <a:rPr lang="en-GB" b="1" baseline="0" dirty="0"/>
              <a:t>What is a habitat? </a:t>
            </a:r>
            <a:r>
              <a:rPr lang="en-GB" baseline="0" dirty="0"/>
              <a:t>– The place an animal lives.</a:t>
            </a:r>
          </a:p>
          <a:p>
            <a:endParaRPr lang="en-GB" baseline="0" dirty="0"/>
          </a:p>
          <a:p>
            <a:r>
              <a:rPr lang="en-GB" baseline="0" dirty="0"/>
              <a:t>Here are some human habitats.</a:t>
            </a:r>
          </a:p>
          <a:p>
            <a:r>
              <a:rPr lang="en-GB" b="1" baseline="0" dirty="0"/>
              <a:t>What do people need to survive and be happy?</a:t>
            </a:r>
          </a:p>
          <a:p>
            <a:endParaRPr lang="en-GB" baseline="0" dirty="0"/>
          </a:p>
          <a:p>
            <a:r>
              <a:rPr lang="en-GB" baseline="0" dirty="0"/>
              <a:t>Examples:</a:t>
            </a:r>
          </a:p>
          <a:p>
            <a:pPr marL="171450" indent="-171450">
              <a:buFont typeface="Arial" panose="020B0604020202020204" pitchFamily="34" charset="0"/>
              <a:buChar char="•"/>
            </a:pPr>
            <a:r>
              <a:rPr lang="en-GB" baseline="0" dirty="0"/>
              <a:t>Food and drink</a:t>
            </a:r>
          </a:p>
          <a:p>
            <a:pPr marL="171450" indent="-171450">
              <a:buFont typeface="Arial" panose="020B0604020202020204" pitchFamily="34" charset="0"/>
              <a:buChar char="•"/>
            </a:pPr>
            <a:r>
              <a:rPr lang="en-GB" baseline="0" dirty="0"/>
              <a:t>Friends and family</a:t>
            </a:r>
          </a:p>
          <a:p>
            <a:pPr marL="171450" indent="-171450">
              <a:buFont typeface="Arial" panose="020B0604020202020204" pitchFamily="34" charset="0"/>
              <a:buChar char="•"/>
            </a:pPr>
            <a:r>
              <a:rPr lang="en-GB" baseline="0" dirty="0"/>
              <a:t>Shelter</a:t>
            </a:r>
          </a:p>
          <a:p>
            <a:pPr marL="171450" indent="-171450">
              <a:buFont typeface="Arial" panose="020B0604020202020204" pitchFamily="34" charset="0"/>
              <a:buChar char="•"/>
            </a:pPr>
            <a:r>
              <a:rPr lang="en-GB" baseline="0" dirty="0"/>
              <a:t>Safety</a:t>
            </a:r>
          </a:p>
          <a:p>
            <a:pPr marL="171450" indent="-171450">
              <a:buFont typeface="Arial" panose="020B0604020202020204" pitchFamily="34" charset="0"/>
              <a:buChar char="•"/>
            </a:pPr>
            <a:r>
              <a:rPr lang="en-GB" baseline="0" dirty="0"/>
              <a:t>Fun/entertainment/things to do/play</a:t>
            </a:r>
          </a:p>
          <a:p>
            <a:pPr marL="171450" indent="-171450">
              <a:buFont typeface="Arial" panose="020B0604020202020204" pitchFamily="34" charset="0"/>
              <a:buChar char="•"/>
            </a:pPr>
            <a:r>
              <a:rPr lang="en-GB" baseline="0" dirty="0"/>
              <a:t>Space/places to go</a:t>
            </a:r>
          </a:p>
          <a:p>
            <a:pPr marL="171450" indent="-171450">
              <a:buFont typeface="Arial" panose="020B0604020202020204" pitchFamily="34" charset="0"/>
              <a:buChar char="•"/>
            </a:pPr>
            <a:endParaRPr lang="en-GB" baseline="0" dirty="0"/>
          </a:p>
          <a:p>
            <a:pPr marL="0" indent="0">
              <a:buFont typeface="Arial" panose="020B0604020202020204" pitchFamily="34" charset="0"/>
              <a:buNone/>
            </a:pPr>
            <a:r>
              <a:rPr lang="en-GB" b="1" baseline="0" dirty="0"/>
              <a:t>What would be the advantages and disadvantages of living in these different places?</a:t>
            </a:r>
          </a:p>
          <a:p>
            <a:pPr marL="0" indent="0">
              <a:buFont typeface="Arial" panose="020B0604020202020204" pitchFamily="34" charset="0"/>
              <a:buNone/>
            </a:pPr>
            <a:r>
              <a:rPr lang="en-GB" baseline="0" dirty="0"/>
              <a:t>Example advantages and disadvantages:</a:t>
            </a:r>
          </a:p>
          <a:p>
            <a:pPr marL="171450" indent="-171450">
              <a:buFont typeface="Arial" panose="020B0604020202020204" pitchFamily="34" charset="0"/>
              <a:buChar char="•"/>
            </a:pPr>
            <a:r>
              <a:rPr lang="en-GB" baseline="0" dirty="0"/>
              <a:t>Noisy/quiet/too quiet!</a:t>
            </a:r>
          </a:p>
          <a:p>
            <a:pPr marL="171450" indent="-171450">
              <a:buFont typeface="Arial" panose="020B0604020202020204" pitchFamily="34" charset="0"/>
              <a:buChar char="•"/>
            </a:pPr>
            <a:r>
              <a:rPr lang="en-GB" baseline="0" dirty="0"/>
              <a:t>Need to go a long way to get food/shops close by</a:t>
            </a:r>
          </a:p>
          <a:p>
            <a:pPr marL="171450" indent="-171450">
              <a:buFont typeface="Arial" panose="020B0604020202020204" pitchFamily="34" charset="0"/>
              <a:buChar char="•"/>
            </a:pPr>
            <a:r>
              <a:rPr lang="en-GB" baseline="0" dirty="0"/>
              <a:t>Near to/far away from friends/other people</a:t>
            </a:r>
          </a:p>
          <a:p>
            <a:pPr marL="171450" indent="-171450">
              <a:buFont typeface="Arial" panose="020B0604020202020204" pitchFamily="34" charset="0"/>
              <a:buChar char="•"/>
            </a:pPr>
            <a:r>
              <a:rPr lang="en-GB" baseline="0" dirty="0"/>
              <a:t>Lots of space/cramped</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0" indent="0">
              <a:buFont typeface="Arial" panose="020B0604020202020204" pitchFamily="34" charset="0"/>
              <a:buNone/>
            </a:pPr>
            <a:endParaRPr lang="en-GB" baseline="0" dirty="0"/>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F31D5A6E-2400-4E87-9B18-CDA53E4098E6}" type="slidenum">
              <a:rPr lang="en-GB" smtClean="0"/>
              <a:t>8</a:t>
            </a:fld>
            <a:endParaRPr lang="en-GB"/>
          </a:p>
        </p:txBody>
      </p:sp>
    </p:spTree>
    <p:extLst>
      <p:ext uri="{BB962C8B-B14F-4D97-AF65-F5344CB8AC3E}">
        <p14:creationId xmlns:p14="http://schemas.microsoft.com/office/powerpoint/2010/main" val="233298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In which habitat does each animal live?</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What adaptations do the animals have to live in their habitat?</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Examples:</a:t>
            </a:r>
          </a:p>
          <a:p>
            <a:pPr marL="171450" indent="-171450">
              <a:buFont typeface="Arial" panose="020B0604020202020204" pitchFamily="34" charset="0"/>
              <a:buChar char="•"/>
            </a:pPr>
            <a:r>
              <a:rPr lang="en-GB" baseline="0" dirty="0"/>
              <a:t>Camouflage – e.g. being green in the forest, being white/brown in the tundra, beige in the desert</a:t>
            </a:r>
          </a:p>
          <a:p>
            <a:pPr marL="171450" indent="-171450">
              <a:buFont typeface="Arial" panose="020B0604020202020204" pitchFamily="34" charset="0"/>
              <a:buChar char="•"/>
            </a:pPr>
            <a:r>
              <a:rPr lang="en-GB" baseline="0" dirty="0"/>
              <a:t>Adaptations for swimming in the sea – streamlined, flippers</a:t>
            </a:r>
          </a:p>
          <a:p>
            <a:pPr marL="171450" indent="-171450">
              <a:buFont typeface="Arial" panose="020B0604020202020204" pitchFamily="34" charset="0"/>
              <a:buChar char="•"/>
            </a:pPr>
            <a:r>
              <a:rPr lang="en-GB" baseline="0" dirty="0"/>
              <a:t>To keep warm in the sea/tundra – blubber, thick fur</a:t>
            </a:r>
          </a:p>
          <a:p>
            <a:pPr marL="171450" indent="-171450">
              <a:buFont typeface="Arial" panose="020B0604020202020204" pitchFamily="34" charset="0"/>
              <a:buChar char="•"/>
            </a:pPr>
            <a:r>
              <a:rPr lang="en-GB" baseline="0" dirty="0"/>
              <a:t>Being able to climb or perch in the forest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0" indent="0">
              <a:buFont typeface="Arial" panose="020B0604020202020204" pitchFamily="34" charset="0"/>
              <a:buNone/>
            </a:pPr>
            <a:r>
              <a:rPr lang="en-GB" baseline="0" dirty="0"/>
              <a:t>There is also an online version of this activity for children to complete on iPads/tablet computers: https://docs.google.com/drawings/d/1S6OTf5WP4B0jRAa4frkq3sJ_WYaeazafEmJgTX4Pxys/edit?usp=sharing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dirty="0"/>
              <a:t>Make sure the children create a copy of the file before they begin the activity so they don’t overwrite the master (File </a:t>
            </a:r>
            <a:r>
              <a:rPr lang="en-GB" b="1" baseline="0" dirty="0">
                <a:sym typeface="Wingdings" panose="05000000000000000000" pitchFamily="2" charset="2"/>
              </a:rPr>
              <a:t> Make a copy).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baseline="0" dirty="0">
              <a:sym typeface="Wingdings" panose="05000000000000000000" pitchFamily="2" charset="2"/>
            </a:endParaRPr>
          </a:p>
          <a:p>
            <a:pPr marL="0" indent="0">
              <a:buFont typeface="Arial" panose="020B0604020202020204" pitchFamily="34" charset="0"/>
              <a:buNone/>
            </a:pPr>
            <a:endParaRPr lang="en-GB" b="1" baseline="0" dirty="0"/>
          </a:p>
          <a:p>
            <a:endParaRPr lang="en-GB" dirty="0"/>
          </a:p>
        </p:txBody>
      </p:sp>
      <p:sp>
        <p:nvSpPr>
          <p:cNvPr id="4" name="Slide Number Placeholder 3"/>
          <p:cNvSpPr>
            <a:spLocks noGrp="1"/>
          </p:cNvSpPr>
          <p:nvPr>
            <p:ph type="sldNum" sz="quarter" idx="10"/>
          </p:nvPr>
        </p:nvSpPr>
        <p:spPr/>
        <p:txBody>
          <a:bodyPr/>
          <a:lstStyle/>
          <a:p>
            <a:fld id="{F31D5A6E-2400-4E87-9B18-CDA53E4098E6}" type="slidenum">
              <a:rPr lang="en-GB" smtClean="0"/>
              <a:t>9</a:t>
            </a:fld>
            <a:endParaRPr lang="en-GB"/>
          </a:p>
        </p:txBody>
      </p:sp>
    </p:spTree>
    <p:extLst>
      <p:ext uri="{BB962C8B-B14F-4D97-AF65-F5344CB8AC3E}">
        <p14:creationId xmlns:p14="http://schemas.microsoft.com/office/powerpoint/2010/main" val="122745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07B44F-EE80-46CE-9335-64347E668D75}"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D94F42-C65F-4CDF-9A37-94EF43786206}" type="slidenum">
              <a:rPr lang="en-GB" smtClean="0"/>
              <a:t>‹#›</a:t>
            </a:fld>
            <a:endParaRPr lang="en-GB"/>
          </a:p>
        </p:txBody>
      </p:sp>
    </p:spTree>
    <p:extLst>
      <p:ext uri="{BB962C8B-B14F-4D97-AF65-F5344CB8AC3E}">
        <p14:creationId xmlns:p14="http://schemas.microsoft.com/office/powerpoint/2010/main" val="24661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07B44F-EE80-46CE-9335-64347E668D75}"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D94F42-C65F-4CDF-9A37-94EF43786206}" type="slidenum">
              <a:rPr lang="en-GB" smtClean="0"/>
              <a:t>‹#›</a:t>
            </a:fld>
            <a:endParaRPr lang="en-GB"/>
          </a:p>
        </p:txBody>
      </p:sp>
    </p:spTree>
    <p:extLst>
      <p:ext uri="{BB962C8B-B14F-4D97-AF65-F5344CB8AC3E}">
        <p14:creationId xmlns:p14="http://schemas.microsoft.com/office/powerpoint/2010/main" val="812536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07B44F-EE80-46CE-9335-64347E668D75}"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D94F42-C65F-4CDF-9A37-94EF43786206}" type="slidenum">
              <a:rPr lang="en-GB" smtClean="0"/>
              <a:t>‹#›</a:t>
            </a:fld>
            <a:endParaRPr lang="en-GB"/>
          </a:p>
        </p:txBody>
      </p:sp>
    </p:spTree>
    <p:extLst>
      <p:ext uri="{BB962C8B-B14F-4D97-AF65-F5344CB8AC3E}">
        <p14:creationId xmlns:p14="http://schemas.microsoft.com/office/powerpoint/2010/main" val="1888422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cxnSp>
        <p:nvCxnSpPr>
          <p:cNvPr id="8" name="Straight Connector 7"/>
          <p:cNvCxnSpPr/>
          <p:nvPr userDrawn="1"/>
        </p:nvCxnSpPr>
        <p:spPr>
          <a:xfrm>
            <a:off x="251520" y="5877272"/>
            <a:ext cx="8640960" cy="0"/>
          </a:xfrm>
          <a:prstGeom prst="line">
            <a:avLst/>
          </a:prstGeom>
          <a:ln w="25400">
            <a:solidFill>
              <a:srgbClr val="253846"/>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4661" y="6021288"/>
            <a:ext cx="1727819" cy="653666"/>
          </a:xfrm>
          <a:prstGeom prst="rect">
            <a:avLst/>
          </a:prstGeom>
        </p:spPr>
      </p:pic>
      <p:sp>
        <p:nvSpPr>
          <p:cNvPr id="12" name="Content Placeholder 11"/>
          <p:cNvSpPr>
            <a:spLocks noGrp="1"/>
          </p:cNvSpPr>
          <p:nvPr>
            <p:ph sz="quarter" idx="10"/>
          </p:nvPr>
        </p:nvSpPr>
        <p:spPr>
          <a:xfrm>
            <a:off x="251520" y="980728"/>
            <a:ext cx="8640960" cy="4608511"/>
          </a:xfrm>
          <a:prstGeom prst="rect">
            <a:avLst/>
          </a:prstGeom>
        </p:spPr>
        <p:txBody>
          <a:bodyPr/>
          <a:lstStyle>
            <a:lvl1pPr>
              <a:defRPr>
                <a:solidFill>
                  <a:srgbClr val="253846"/>
                </a:solidFill>
                <a:latin typeface="Helvetica LT Condensed" pitchFamily="2" charset="0"/>
                <a:cs typeface="Arial" pitchFamily="34" charset="0"/>
              </a:defRPr>
            </a:lvl1pPr>
            <a:lvl2pPr>
              <a:defRPr>
                <a:solidFill>
                  <a:srgbClr val="253846"/>
                </a:solidFill>
                <a:latin typeface="Arial" pitchFamily="34" charset="0"/>
                <a:cs typeface="Arial" pitchFamily="34" charset="0"/>
              </a:defRPr>
            </a:lvl2pPr>
            <a:lvl3pPr>
              <a:defRPr>
                <a:solidFill>
                  <a:srgbClr val="253846"/>
                </a:solidFill>
                <a:latin typeface="Arial" pitchFamily="34" charset="0"/>
                <a:cs typeface="Arial" pitchFamily="34" charset="0"/>
              </a:defRPr>
            </a:lvl3pPr>
            <a:lvl4pPr>
              <a:defRPr>
                <a:solidFill>
                  <a:srgbClr val="253846"/>
                </a:solidFill>
                <a:latin typeface="Arial" pitchFamily="34" charset="0"/>
                <a:cs typeface="Arial" pitchFamily="34" charset="0"/>
              </a:defRPr>
            </a:lvl4pPr>
            <a:lvl5pPr marL="1828800" indent="0">
              <a:buNone/>
              <a:defRPr>
                <a:solidFill>
                  <a:srgbClr val="253846"/>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p:cNvSpPr>
            <a:spLocks noGrp="1"/>
          </p:cNvSpPr>
          <p:nvPr>
            <p:ph type="title" hasCustomPrompt="1"/>
          </p:nvPr>
        </p:nvSpPr>
        <p:spPr>
          <a:xfrm>
            <a:off x="457200" y="274638"/>
            <a:ext cx="8229600" cy="634082"/>
          </a:xfrm>
          <a:prstGeom prst="rect">
            <a:avLst/>
          </a:prstGeom>
        </p:spPr>
        <p:txBody>
          <a:bodyPr/>
          <a:lstStyle>
            <a:lvl1pPr algn="l">
              <a:defRPr sz="3200" b="1">
                <a:solidFill>
                  <a:srgbClr val="253846"/>
                </a:solidFill>
                <a:latin typeface="Helvetica LT CondensedBlack" pitchFamily="2" charset="0"/>
                <a:cs typeface="Arial" pitchFamily="34" charset="0"/>
              </a:defRPr>
            </a:lvl1pPr>
          </a:lstStyle>
          <a:p>
            <a:r>
              <a:rPr lang="en-US" dirty="0"/>
              <a:t>HEADING</a:t>
            </a:r>
            <a:endParaRPr lang="en-GB" dirty="0"/>
          </a:p>
        </p:txBody>
      </p:sp>
      <p:sp>
        <p:nvSpPr>
          <p:cNvPr id="18" name="Content Placeholder 17"/>
          <p:cNvSpPr>
            <a:spLocks noGrp="1"/>
          </p:cNvSpPr>
          <p:nvPr>
            <p:ph sz="quarter" idx="11" hasCustomPrompt="1"/>
          </p:nvPr>
        </p:nvSpPr>
        <p:spPr>
          <a:xfrm>
            <a:off x="178817" y="6093842"/>
            <a:ext cx="2016919" cy="287486"/>
          </a:xfrm>
          <a:prstGeom prst="rect">
            <a:avLst/>
          </a:prstGeom>
        </p:spPr>
        <p:txBody>
          <a:bodyPr/>
          <a:lstStyle>
            <a:lvl1pPr marL="0" indent="0" algn="l">
              <a:buNone/>
              <a:defRPr sz="1200" b="1">
                <a:solidFill>
                  <a:srgbClr val="253846"/>
                </a:solidFill>
                <a:latin typeface="Helvetica LT CondensedBlack" pitchFamily="2" charset="0"/>
                <a:cs typeface="Arial" pitchFamily="34" charset="0"/>
              </a:defRPr>
            </a:lvl1pPr>
          </a:lstStyle>
          <a:p>
            <a:pPr lvl="0"/>
            <a:r>
              <a:rPr lang="en-GB" dirty="0"/>
              <a:t>Presentation Title</a:t>
            </a:r>
          </a:p>
        </p:txBody>
      </p:sp>
      <p:sp>
        <p:nvSpPr>
          <p:cNvPr id="19" name="Content Placeholder 17"/>
          <p:cNvSpPr>
            <a:spLocks noGrp="1"/>
          </p:cNvSpPr>
          <p:nvPr>
            <p:ph sz="quarter" idx="12" hasCustomPrompt="1"/>
          </p:nvPr>
        </p:nvSpPr>
        <p:spPr>
          <a:xfrm>
            <a:off x="179512" y="6237312"/>
            <a:ext cx="2016919" cy="287486"/>
          </a:xfrm>
          <a:prstGeom prst="rect">
            <a:avLst/>
          </a:prstGeom>
        </p:spPr>
        <p:txBody>
          <a:bodyPr/>
          <a:lstStyle>
            <a:lvl1pPr marL="0" indent="0" algn="l">
              <a:buNone/>
              <a:defRPr sz="1000" b="0">
                <a:solidFill>
                  <a:srgbClr val="253846"/>
                </a:solidFill>
                <a:latin typeface="Helvetica LT Condensed" pitchFamily="2" charset="0"/>
                <a:cs typeface="Arial" pitchFamily="34" charset="0"/>
              </a:defRPr>
            </a:lvl1pPr>
          </a:lstStyle>
          <a:p>
            <a:pPr lvl="0"/>
            <a:r>
              <a:rPr lang="en-GB" dirty="0"/>
              <a:t>Date</a:t>
            </a:r>
          </a:p>
        </p:txBody>
      </p:sp>
    </p:spTree>
    <p:extLst>
      <p:ext uri="{BB962C8B-B14F-4D97-AF65-F5344CB8AC3E}">
        <p14:creationId xmlns:p14="http://schemas.microsoft.com/office/powerpoint/2010/main" val="1620776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253846"/>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8384" y="4653136"/>
            <a:ext cx="890128" cy="1904460"/>
          </a:xfrm>
          <a:prstGeom prst="rect">
            <a:avLst/>
          </a:prstGeom>
        </p:spPr>
      </p:pic>
      <p:sp>
        <p:nvSpPr>
          <p:cNvPr id="4" name="Content Placeholder 3"/>
          <p:cNvSpPr>
            <a:spLocks noGrp="1"/>
          </p:cNvSpPr>
          <p:nvPr>
            <p:ph sz="quarter" idx="10" hasCustomPrompt="1"/>
          </p:nvPr>
        </p:nvSpPr>
        <p:spPr>
          <a:xfrm>
            <a:off x="395536" y="476250"/>
            <a:ext cx="8352928" cy="504478"/>
          </a:xfrm>
          <a:prstGeom prst="rect">
            <a:avLst/>
          </a:prstGeom>
        </p:spPr>
        <p:txBody>
          <a:bodyPr/>
          <a:lstStyle>
            <a:lvl1pPr marL="0" indent="0">
              <a:buNone/>
              <a:defRPr b="1">
                <a:solidFill>
                  <a:schemeClr val="bg1"/>
                </a:solidFill>
                <a:latin typeface="Helvetica LT CondensedBlack" pitchFamily="2" charset="0"/>
                <a:cs typeface="Arial" pitchFamily="34" charset="0"/>
              </a:defRPr>
            </a:lvl1pPr>
          </a:lstStyle>
          <a:p>
            <a:pPr lvl="0"/>
            <a:r>
              <a:rPr lang="en-GB" dirty="0"/>
              <a:t>HEADING</a:t>
            </a:r>
          </a:p>
        </p:txBody>
      </p:sp>
      <p:sp>
        <p:nvSpPr>
          <p:cNvPr id="5" name="Content Placeholder 3"/>
          <p:cNvSpPr>
            <a:spLocks noGrp="1"/>
          </p:cNvSpPr>
          <p:nvPr>
            <p:ph sz="quarter" idx="11" hasCustomPrompt="1"/>
          </p:nvPr>
        </p:nvSpPr>
        <p:spPr>
          <a:xfrm>
            <a:off x="395536" y="980728"/>
            <a:ext cx="8352928" cy="504478"/>
          </a:xfrm>
          <a:prstGeom prst="rect">
            <a:avLst/>
          </a:prstGeom>
        </p:spPr>
        <p:txBody>
          <a:bodyPr/>
          <a:lstStyle>
            <a:lvl1pPr marL="0" indent="0">
              <a:buNone/>
              <a:defRPr b="0">
                <a:solidFill>
                  <a:schemeClr val="bg1"/>
                </a:solidFill>
                <a:latin typeface="Helvetica LT Condensed" pitchFamily="2" charset="0"/>
                <a:cs typeface="Arial" pitchFamily="34" charset="0"/>
              </a:defRPr>
            </a:lvl1pPr>
          </a:lstStyle>
          <a:p>
            <a:pPr lvl="0"/>
            <a:r>
              <a:rPr lang="en-GB" dirty="0"/>
              <a:t>Date</a:t>
            </a:r>
          </a:p>
        </p:txBody>
      </p:sp>
    </p:spTree>
    <p:extLst>
      <p:ext uri="{BB962C8B-B14F-4D97-AF65-F5344CB8AC3E}">
        <p14:creationId xmlns:p14="http://schemas.microsoft.com/office/powerpoint/2010/main" val="349998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07B44F-EE80-46CE-9335-64347E668D75}"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D94F42-C65F-4CDF-9A37-94EF43786206}" type="slidenum">
              <a:rPr lang="en-GB" smtClean="0"/>
              <a:t>‹#›</a:t>
            </a:fld>
            <a:endParaRPr lang="en-GB"/>
          </a:p>
        </p:txBody>
      </p:sp>
    </p:spTree>
    <p:extLst>
      <p:ext uri="{BB962C8B-B14F-4D97-AF65-F5344CB8AC3E}">
        <p14:creationId xmlns:p14="http://schemas.microsoft.com/office/powerpoint/2010/main" val="346695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07B44F-EE80-46CE-9335-64347E668D75}"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D94F42-C65F-4CDF-9A37-94EF43786206}" type="slidenum">
              <a:rPr lang="en-GB" smtClean="0"/>
              <a:t>‹#›</a:t>
            </a:fld>
            <a:endParaRPr lang="en-GB"/>
          </a:p>
        </p:txBody>
      </p:sp>
    </p:spTree>
    <p:extLst>
      <p:ext uri="{BB962C8B-B14F-4D97-AF65-F5344CB8AC3E}">
        <p14:creationId xmlns:p14="http://schemas.microsoft.com/office/powerpoint/2010/main" val="1469596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07B44F-EE80-46CE-9335-64347E668D75}" type="datetimeFigureOut">
              <a:rPr lang="en-GB" smtClean="0"/>
              <a:t>27/02/2024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D94F42-C65F-4CDF-9A37-94EF43786206}" type="slidenum">
              <a:rPr lang="en-GB" smtClean="0"/>
              <a:t>‹#›</a:t>
            </a:fld>
            <a:endParaRPr lang="en-GB"/>
          </a:p>
        </p:txBody>
      </p:sp>
    </p:spTree>
    <p:extLst>
      <p:ext uri="{BB962C8B-B14F-4D97-AF65-F5344CB8AC3E}">
        <p14:creationId xmlns:p14="http://schemas.microsoft.com/office/powerpoint/2010/main" val="4229637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07B44F-EE80-46CE-9335-64347E668D75}" type="datetimeFigureOut">
              <a:rPr lang="en-GB" smtClean="0"/>
              <a:t>27/02/2024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D94F42-C65F-4CDF-9A37-94EF43786206}" type="slidenum">
              <a:rPr lang="en-GB" smtClean="0"/>
              <a:t>‹#›</a:t>
            </a:fld>
            <a:endParaRPr lang="en-GB"/>
          </a:p>
        </p:txBody>
      </p:sp>
    </p:spTree>
    <p:extLst>
      <p:ext uri="{BB962C8B-B14F-4D97-AF65-F5344CB8AC3E}">
        <p14:creationId xmlns:p14="http://schemas.microsoft.com/office/powerpoint/2010/main" val="2424185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07B44F-EE80-46CE-9335-64347E668D75}" type="datetimeFigureOut">
              <a:rPr lang="en-GB" smtClean="0"/>
              <a:t>27/02/2024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D94F42-C65F-4CDF-9A37-94EF43786206}" type="slidenum">
              <a:rPr lang="en-GB" smtClean="0"/>
              <a:t>‹#›</a:t>
            </a:fld>
            <a:endParaRPr lang="en-GB"/>
          </a:p>
        </p:txBody>
      </p:sp>
    </p:spTree>
    <p:extLst>
      <p:ext uri="{BB962C8B-B14F-4D97-AF65-F5344CB8AC3E}">
        <p14:creationId xmlns:p14="http://schemas.microsoft.com/office/powerpoint/2010/main" val="3487105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07B44F-EE80-46CE-9335-64347E668D75}" type="datetimeFigureOut">
              <a:rPr lang="en-GB" smtClean="0"/>
              <a:t>27/02/2024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D94F42-C65F-4CDF-9A37-94EF43786206}" type="slidenum">
              <a:rPr lang="en-GB" smtClean="0"/>
              <a:t>‹#›</a:t>
            </a:fld>
            <a:endParaRPr lang="en-GB"/>
          </a:p>
        </p:txBody>
      </p:sp>
    </p:spTree>
    <p:extLst>
      <p:ext uri="{BB962C8B-B14F-4D97-AF65-F5344CB8AC3E}">
        <p14:creationId xmlns:p14="http://schemas.microsoft.com/office/powerpoint/2010/main" val="127738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07B44F-EE80-46CE-9335-64347E668D75}" type="datetimeFigureOut">
              <a:rPr lang="en-GB" smtClean="0"/>
              <a:t>27/02/2024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D94F42-C65F-4CDF-9A37-94EF43786206}" type="slidenum">
              <a:rPr lang="en-GB" smtClean="0"/>
              <a:t>‹#›</a:t>
            </a:fld>
            <a:endParaRPr lang="en-GB"/>
          </a:p>
        </p:txBody>
      </p:sp>
    </p:spTree>
    <p:extLst>
      <p:ext uri="{BB962C8B-B14F-4D97-AF65-F5344CB8AC3E}">
        <p14:creationId xmlns:p14="http://schemas.microsoft.com/office/powerpoint/2010/main" val="17909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07B44F-EE80-46CE-9335-64347E668D75}" type="datetimeFigureOut">
              <a:rPr lang="en-GB" smtClean="0"/>
              <a:t>27/02/2024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D94F42-C65F-4CDF-9A37-94EF43786206}" type="slidenum">
              <a:rPr lang="en-GB" smtClean="0"/>
              <a:t>‹#›</a:t>
            </a:fld>
            <a:endParaRPr lang="en-GB"/>
          </a:p>
        </p:txBody>
      </p:sp>
    </p:spTree>
    <p:extLst>
      <p:ext uri="{BB962C8B-B14F-4D97-AF65-F5344CB8AC3E}">
        <p14:creationId xmlns:p14="http://schemas.microsoft.com/office/powerpoint/2010/main" val="840895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7B44F-EE80-46CE-9335-64347E668D75}" type="datetimeFigureOut">
              <a:rPr lang="en-GB" smtClean="0"/>
              <a:t>27/02/2024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94F42-C65F-4CDF-9A37-94EF43786206}" type="slidenum">
              <a:rPr lang="en-GB" smtClean="0"/>
              <a:t>‹#›</a:t>
            </a:fld>
            <a:endParaRPr lang="en-GB"/>
          </a:p>
        </p:txBody>
      </p:sp>
    </p:spTree>
    <p:extLst>
      <p:ext uri="{BB962C8B-B14F-4D97-AF65-F5344CB8AC3E}">
        <p14:creationId xmlns:p14="http://schemas.microsoft.com/office/powerpoint/2010/main" val="360645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7.tiff"/></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www.inspire.itza.io/whale-guardian" TargetMode="External"/><Relationship Id="rId5" Type="http://schemas.openxmlformats.org/officeDocument/2006/relationships/image" Target="../media/image4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s://www.inspire.itza.io/whale-guardian"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7.tiff"/></Relationships>
</file>

<file path=ppt/slides/_rels/slide29.xml.rels><?xml version="1.0" encoding="UTF-8" standalone="yes"?>
<Relationships xmlns="http://schemas.openxmlformats.org/package/2006/relationships"><Relationship Id="rId3" Type="http://schemas.openxmlformats.org/officeDocument/2006/relationships/hyperlink" Target="https://play.kahoot.it/#/k/5a1bd615-3418-45bc-b2a6-1f1c8c50fc80"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695" y="260648"/>
            <a:ext cx="184731" cy="584775"/>
          </a:xfrm>
          <a:prstGeom prst="rect">
            <a:avLst/>
          </a:prstGeom>
          <a:noFill/>
        </p:spPr>
        <p:txBody>
          <a:bodyPr wrap="none" rtlCol="0">
            <a:spAutoFit/>
          </a:bodyPr>
          <a:lstStyle/>
          <a:p>
            <a:endParaRPr lang="en-GB" sz="3200" b="1" dirty="0">
              <a:solidFill>
                <a:schemeClr val="bg1"/>
              </a:solidFill>
              <a:latin typeface="Helvetica LT CondensedBlack" pitchFamily="2" charset="0"/>
              <a:cs typeface="Arial" pitchFamily="34" charset="0"/>
            </a:endParaRPr>
          </a:p>
        </p:txBody>
      </p:sp>
      <p:sp>
        <p:nvSpPr>
          <p:cNvPr id="6" name="TextBox 5"/>
          <p:cNvSpPr txBox="1"/>
          <p:nvPr/>
        </p:nvSpPr>
        <p:spPr>
          <a:xfrm>
            <a:off x="124695" y="692696"/>
            <a:ext cx="184731" cy="584775"/>
          </a:xfrm>
          <a:prstGeom prst="rect">
            <a:avLst/>
          </a:prstGeom>
          <a:noFill/>
        </p:spPr>
        <p:txBody>
          <a:bodyPr wrap="none" rtlCol="0">
            <a:spAutoFit/>
          </a:bodyPr>
          <a:lstStyle/>
          <a:p>
            <a:endParaRPr lang="en-GB" sz="3200" dirty="0">
              <a:solidFill>
                <a:schemeClr val="bg1"/>
              </a:solidFill>
              <a:latin typeface="Helvetica LT Condensed" pitchFamily="2" charset="0"/>
              <a:cs typeface="Arial" pitchFamily="34" charset="0"/>
            </a:endParaRPr>
          </a:p>
        </p:txBody>
      </p:sp>
      <p:sp>
        <p:nvSpPr>
          <p:cNvPr id="4" name="Title 2"/>
          <p:cNvSpPr txBox="1">
            <a:spLocks/>
          </p:cNvSpPr>
          <p:nvPr/>
        </p:nvSpPr>
        <p:spPr>
          <a:xfrm>
            <a:off x="683568" y="548014"/>
            <a:ext cx="4680520" cy="207424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7000"/>
              </a:lnSpc>
              <a:spcAft>
                <a:spcPts val="800"/>
              </a:spcAft>
            </a:pPr>
            <a:r>
              <a:rPr lang="en-GB" sz="8800" dirty="0">
                <a:solidFill>
                  <a:schemeClr val="bg1"/>
                </a:solidFill>
                <a:latin typeface="Janda Manatee Solid" panose="02000506000000020004" pitchFamily="2" charset="0"/>
                <a:ea typeface="Calibri" panose="020F0502020204030204" pitchFamily="34" charset="0"/>
                <a:cs typeface="Times New Roman" panose="02020603050405020304" pitchFamily="18" charset="0"/>
              </a:rPr>
              <a:t>Habitats</a:t>
            </a:r>
            <a:endParaRPr lang="en-GB" sz="8800" dirty="0">
              <a:solidFill>
                <a:schemeClr val="bg1"/>
              </a:solidFill>
            </a:endParaRPr>
          </a:p>
        </p:txBody>
      </p:sp>
      <p:pic>
        <p:nvPicPr>
          <p:cNvPr id="2" name="Picture 1">
            <a:extLst>
              <a:ext uri="{FF2B5EF4-FFF2-40B4-BE49-F238E27FC236}">
                <a16:creationId xmlns:a16="http://schemas.microsoft.com/office/drawing/2014/main" id="{C5211508-41AA-4DA9-C8B1-356FDC9C7857}"/>
              </a:ext>
            </a:extLst>
          </p:cNvPr>
          <p:cNvPicPr>
            <a:picLocks noChangeAspect="1"/>
          </p:cNvPicPr>
          <p:nvPr/>
        </p:nvPicPr>
        <p:blipFill>
          <a:blip r:embed="rId3"/>
          <a:stretch>
            <a:fillRect/>
          </a:stretch>
        </p:blipFill>
        <p:spPr>
          <a:xfrm>
            <a:off x="124695" y="2387743"/>
            <a:ext cx="9144000" cy="4569257"/>
          </a:xfrm>
          <a:prstGeom prst="rect">
            <a:avLst/>
          </a:prstGeom>
        </p:spPr>
      </p:pic>
    </p:spTree>
    <p:extLst>
      <p:ext uri="{BB962C8B-B14F-4D97-AF65-F5344CB8AC3E}">
        <p14:creationId xmlns:p14="http://schemas.microsoft.com/office/powerpoint/2010/main" val="3255366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Education Pilot\Pictures to laminate\Bad Boys Club 1.jpg"/>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204864"/>
            <a:ext cx="5184576" cy="3455503"/>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descr="Q:\UK\MEDIA\IMAGES\Rob Orca\slide_library_image (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767" y="188640"/>
            <a:ext cx="3473217" cy="22331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182116" y="764704"/>
            <a:ext cx="4158208" cy="634082"/>
          </a:xfrm>
        </p:spPr>
        <p:txBody>
          <a:bodyPr>
            <a:normAutofit fontScale="90000"/>
          </a:bodyPr>
          <a:lstStyle/>
          <a:p>
            <a:pPr>
              <a:lnSpc>
                <a:spcPct val="107000"/>
              </a:lnSpc>
              <a:spcAft>
                <a:spcPts val="800"/>
              </a:spcAft>
            </a:pPr>
            <a:r>
              <a:rPr lang="en-GB" sz="4800" b="0" dirty="0">
                <a:latin typeface="Janda Manatee Solid" panose="02000506000000020004" pitchFamily="2" charset="0"/>
                <a:ea typeface="Calibri" panose="020F0502020204030204" pitchFamily="34" charset="0"/>
                <a:cs typeface="Times New Roman" panose="02020603050405020304" pitchFamily="18" charset="0"/>
              </a:rPr>
              <a:t>Whale and dolphin habitats</a:t>
            </a:r>
            <a:endParaRPr lang="en-GB" sz="4800" b="0" dirty="0"/>
          </a:p>
        </p:txBody>
      </p:sp>
      <p:sp>
        <p:nvSpPr>
          <p:cNvPr id="8" name="Rectangle 11"/>
          <p:cNvSpPr txBox="1">
            <a:spLocks noChangeArrowheads="1"/>
          </p:cNvSpPr>
          <p:nvPr/>
        </p:nvSpPr>
        <p:spPr>
          <a:xfrm>
            <a:off x="5005388" y="2996952"/>
            <a:ext cx="4138612" cy="2088232"/>
          </a:xfrm>
          <a:prstGeom prst="rect">
            <a:avLst/>
          </a:prstGeom>
          <a:no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FontTx/>
              <a:buNone/>
            </a:pPr>
            <a:r>
              <a:rPr lang="en-GB" dirty="0">
                <a:solidFill>
                  <a:srgbClr val="253846"/>
                </a:solidFill>
                <a:latin typeface="Helvetica LT CondensedBlack"/>
              </a:rPr>
              <a:t>	What do whales and dolphins need to be happy and healthy in their habitat?</a:t>
            </a:r>
            <a:endParaRPr lang="en-US" dirty="0">
              <a:solidFill>
                <a:srgbClr val="253846"/>
              </a:solidFill>
              <a:latin typeface="Helvetica LT CondensedBlack"/>
            </a:endParaRPr>
          </a:p>
        </p:txBody>
      </p:sp>
    </p:spTree>
    <p:extLst>
      <p:ext uri="{BB962C8B-B14F-4D97-AF65-F5344CB8AC3E}">
        <p14:creationId xmlns:p14="http://schemas.microsoft.com/office/powerpoint/2010/main" val="2576054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08" y="1171575"/>
            <a:ext cx="8029575"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a:spLocks noGrp="1"/>
          </p:cNvSpPr>
          <p:nvPr>
            <p:ph type="title"/>
          </p:nvPr>
        </p:nvSpPr>
        <p:spPr>
          <a:xfrm>
            <a:off x="251520" y="332656"/>
            <a:ext cx="8712968" cy="634082"/>
          </a:xfrm>
        </p:spPr>
        <p:txBody>
          <a:bodyPr>
            <a:normAutofit fontScale="90000"/>
          </a:bodyPr>
          <a:lstStyle/>
          <a:p>
            <a:pPr>
              <a:lnSpc>
                <a:spcPct val="107000"/>
              </a:lnSpc>
              <a:spcAft>
                <a:spcPts val="800"/>
              </a:spcAft>
            </a:pPr>
            <a:r>
              <a:rPr lang="en-GB" sz="4800" b="0" dirty="0">
                <a:latin typeface="Janda Manatee Solid" panose="02000506000000020004" pitchFamily="2" charset="0"/>
                <a:ea typeface="Calibri" panose="020F0502020204030204" pitchFamily="34" charset="0"/>
                <a:cs typeface="Times New Roman" panose="02020603050405020304" pitchFamily="18" charset="0"/>
              </a:rPr>
              <a:t>What’s wrong with this?</a:t>
            </a:r>
            <a:endParaRPr lang="en-GB" sz="4800" b="0" dirty="0"/>
          </a:p>
        </p:txBody>
      </p:sp>
    </p:spTree>
    <p:extLst>
      <p:ext uri="{BB962C8B-B14F-4D97-AF65-F5344CB8AC3E}">
        <p14:creationId xmlns:p14="http://schemas.microsoft.com/office/powerpoint/2010/main" val="2406173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191" y="-157486"/>
            <a:ext cx="9175427" cy="6093842"/>
          </a:xfrm>
          <a:prstGeom prst="rect">
            <a:avLst/>
          </a:prstGeom>
        </p:spPr>
      </p:pic>
      <p:sp>
        <p:nvSpPr>
          <p:cNvPr id="8" name="TextBox 7"/>
          <p:cNvSpPr txBox="1"/>
          <p:nvPr/>
        </p:nvSpPr>
        <p:spPr>
          <a:xfrm>
            <a:off x="5148064" y="215881"/>
            <a:ext cx="4253617"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strike="noStrike" kern="0" cap="none" spc="0" normalizeH="0" baseline="0" noProof="0" dirty="0">
                <a:ln>
                  <a:noFill/>
                </a:ln>
                <a:solidFill>
                  <a:sysClr val="window" lastClr="FFFFFF"/>
                </a:solidFill>
                <a:effectLst/>
                <a:uLnTx/>
                <a:uFillTx/>
                <a:latin typeface="Helvetica LT CondensedBlack"/>
              </a:rPr>
              <a:t>Maximum Weight: 200,000 kg </a:t>
            </a:r>
          </a:p>
          <a:p>
            <a:pPr lvl="0">
              <a:defRPr/>
            </a:pPr>
            <a:r>
              <a:rPr lang="en-GB" sz="2000" kern="0" dirty="0">
                <a:solidFill>
                  <a:sysClr val="window" lastClr="FFFFFF"/>
                </a:solidFill>
                <a:latin typeface="Helvetica LT CondensedBlack"/>
              </a:rPr>
              <a:t>Maximum Length:</a:t>
            </a:r>
          </a:p>
          <a:p>
            <a:pPr marL="342900" lvl="0" indent="-342900">
              <a:buFont typeface="Arial" panose="020B0604020202020204" pitchFamily="34" charset="0"/>
              <a:buChar char="•"/>
              <a:defRPr/>
            </a:pPr>
            <a:r>
              <a:rPr lang="en-GB" sz="2000" kern="0" dirty="0">
                <a:solidFill>
                  <a:sysClr val="window" lastClr="FFFFFF"/>
                </a:solidFill>
                <a:latin typeface="Helvetica LT CondensedBlack"/>
              </a:rPr>
              <a:t>Male:    25-28m</a:t>
            </a:r>
          </a:p>
          <a:p>
            <a:pPr marL="342900" lvl="0" indent="-342900">
              <a:buFont typeface="Arial" panose="020B0604020202020204" pitchFamily="34" charset="0"/>
              <a:buChar char="•"/>
              <a:defRPr/>
            </a:pPr>
            <a:r>
              <a:rPr lang="en-GB" sz="2000" kern="0" dirty="0">
                <a:solidFill>
                  <a:sysClr val="window" lastClr="FFFFFF"/>
                </a:solidFill>
                <a:latin typeface="Helvetica LT CondensedBlack"/>
              </a:rPr>
              <a:t>Female: 30m</a:t>
            </a:r>
          </a:p>
          <a:p>
            <a:pPr marL="342900" lvl="0" indent="-342900">
              <a:buFont typeface="Arial" panose="020B0604020202020204" pitchFamily="34" charset="0"/>
              <a:buChar char="•"/>
              <a:defRPr/>
            </a:pPr>
            <a:r>
              <a:rPr lang="en-GB" sz="2000" kern="0" dirty="0">
                <a:solidFill>
                  <a:sysClr val="window" lastClr="FFFFFF"/>
                </a:solidFill>
                <a:latin typeface="Helvetica LT CondensedBlack"/>
              </a:rPr>
              <a:t>Calf:     4m</a:t>
            </a:r>
          </a:p>
        </p:txBody>
      </p:sp>
      <p:sp>
        <p:nvSpPr>
          <p:cNvPr id="10" name="TextBox 9"/>
          <p:cNvSpPr txBox="1"/>
          <p:nvPr/>
        </p:nvSpPr>
        <p:spPr>
          <a:xfrm>
            <a:off x="611560" y="369769"/>
            <a:ext cx="1800200" cy="1323439"/>
          </a:xfrm>
          <a:prstGeom prst="rect">
            <a:avLst/>
          </a:prstGeom>
          <a:noFill/>
        </p:spPr>
        <p:txBody>
          <a:bodyPr wrap="square" rtlCol="0">
            <a:spAutoFit/>
          </a:bodyPr>
          <a:lstStyle/>
          <a:p>
            <a:r>
              <a:rPr lang="en-GB" sz="4000" dirty="0">
                <a:solidFill>
                  <a:srgbClr val="00BFB3"/>
                </a:solidFill>
                <a:latin typeface="Janda Manatee Solid" panose="02000506000000020004" pitchFamily="2" charset="0"/>
              </a:rPr>
              <a:t>Blue</a:t>
            </a:r>
            <a:r>
              <a:rPr lang="en-GB" sz="3600" dirty="0">
                <a:solidFill>
                  <a:srgbClr val="00BFB3"/>
                </a:solidFill>
                <a:latin typeface="Janda Manatee Solid" panose="02000506000000020004" pitchFamily="2" charset="0"/>
              </a:rPr>
              <a:t> </a:t>
            </a:r>
            <a:r>
              <a:rPr lang="en-GB" sz="4000" dirty="0">
                <a:solidFill>
                  <a:srgbClr val="00BFB3"/>
                </a:solidFill>
                <a:latin typeface="Janda Manatee Solid" panose="02000506000000020004" pitchFamily="2" charset="0"/>
              </a:rPr>
              <a:t>Whale</a:t>
            </a:r>
          </a:p>
        </p:txBody>
      </p:sp>
      <p:sp>
        <p:nvSpPr>
          <p:cNvPr id="9" name="Rectangle 8"/>
          <p:cNvSpPr/>
          <p:nvPr/>
        </p:nvSpPr>
        <p:spPr>
          <a:xfrm>
            <a:off x="414885" y="3430699"/>
            <a:ext cx="2836033" cy="646331"/>
          </a:xfrm>
          <a:prstGeom prst="rect">
            <a:avLst/>
          </a:prstGeom>
        </p:spPr>
        <p:txBody>
          <a:bodyPr wrap="none">
            <a:spAutoFit/>
          </a:bodyPr>
          <a:lstStyle/>
          <a:p>
            <a:pPr lvl="0">
              <a:defRPr/>
            </a:pPr>
            <a:r>
              <a:rPr lang="en-GB" kern="0" dirty="0">
                <a:solidFill>
                  <a:sysClr val="window" lastClr="FFFFFF"/>
                </a:solidFill>
                <a:latin typeface="Helvetica LT CondensedBlack"/>
              </a:rPr>
              <a:t>Diet: </a:t>
            </a:r>
            <a:r>
              <a:rPr lang="en-GB" b="1" kern="0" dirty="0">
                <a:solidFill>
                  <a:sysClr val="window" lastClr="FFFFFF"/>
                </a:solidFill>
                <a:latin typeface="Helvetica LT CondensedBlack"/>
              </a:rPr>
              <a:t>Krill</a:t>
            </a:r>
            <a:r>
              <a:rPr lang="en-GB" kern="0" dirty="0">
                <a:solidFill>
                  <a:sysClr val="window" lastClr="FFFFFF"/>
                </a:solidFill>
                <a:latin typeface="Helvetica LT CondensedBlack"/>
              </a:rPr>
              <a:t> (Length = 5cm!)</a:t>
            </a:r>
          </a:p>
          <a:p>
            <a:pPr lvl="0">
              <a:defRPr/>
            </a:pPr>
            <a:r>
              <a:rPr lang="en-GB" kern="0" dirty="0">
                <a:solidFill>
                  <a:sysClr val="window" lastClr="FFFFFF"/>
                </a:solidFill>
                <a:latin typeface="Helvetica LT CondensedBlack"/>
              </a:rPr>
              <a:t>Eats 40 million every day!</a:t>
            </a:r>
          </a:p>
        </p:txBody>
      </p:sp>
      <p:pic>
        <p:nvPicPr>
          <p:cNvPr id="1026" name="Picture 2" descr="Image result for kri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796" y="4221941"/>
            <a:ext cx="2013164" cy="11503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4885" y="3429000"/>
            <a:ext cx="3004987" cy="2088232"/>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371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Grp="1" noChangeArrowheads="1"/>
          </p:cNvSpPr>
          <p:nvPr>
            <p:ph type="title"/>
          </p:nvPr>
        </p:nvSpPr>
        <p:spPr bwMode="auto">
          <a:xfrm>
            <a:off x="0" y="489733"/>
            <a:ext cx="91440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5400" b="0" kern="0" dirty="0">
                <a:solidFill>
                  <a:srgbClr val="00BFB3"/>
                </a:solidFill>
                <a:latin typeface="Janda Manatee Solid" panose="02000506000000020004" pitchFamily="2" charset="0"/>
              </a:rPr>
              <a:t>Class activity:</a:t>
            </a:r>
            <a:br>
              <a:rPr lang="en-GB" b="0" kern="0" dirty="0">
                <a:solidFill>
                  <a:srgbClr val="00BFB3"/>
                </a:solidFill>
                <a:latin typeface="Janda Manatee Solid" panose="02000506000000020004" pitchFamily="2" charset="0"/>
              </a:rPr>
            </a:br>
            <a:br>
              <a:rPr lang="en-GB" b="0" kern="0" dirty="0">
                <a:latin typeface="Janda Manatee Solid" panose="02000506000000020004" pitchFamily="2" charset="0"/>
              </a:rPr>
            </a:br>
            <a:r>
              <a:rPr lang="en-GB" sz="6600" b="0" kern="0" dirty="0">
                <a:latin typeface="Janda Manatee Solid" panose="02000506000000020004" pitchFamily="2" charset="0"/>
              </a:rPr>
              <a:t> </a:t>
            </a:r>
            <a:r>
              <a:rPr lang="en-GB" sz="6000" b="0" kern="0" dirty="0">
                <a:latin typeface="Janda Manatee Solid" panose="02000506000000020004" pitchFamily="2" charset="0"/>
              </a:rPr>
              <a:t>How big is a blue whale?</a:t>
            </a:r>
            <a:endParaRPr kumimoji="0" lang="en-US" sz="4800" b="0" i="0" u="none" strike="noStrike" kern="0" cap="none" spc="0" normalizeH="0" baseline="0" noProof="0" dirty="0">
              <a:ln>
                <a:noFill/>
              </a:ln>
              <a:effectLst/>
              <a:uLnTx/>
              <a:uFillTx/>
              <a:latin typeface="Janda Manatee Solid" panose="02000506000000020004" pitchFamily="2" charset="0"/>
            </a:endParaRPr>
          </a:p>
        </p:txBody>
      </p:sp>
      <p:pic>
        <p:nvPicPr>
          <p:cNvPr id="7" name="Picture 5" descr="H:\Education Pilot\Pictures to laminate\blue whal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93" y="2921168"/>
            <a:ext cx="8568434" cy="23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9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Education Pilot\Pictures to laminate\Ganges river dolphin - Brian smith.jpg"/>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tretch>
            <a:fillRect/>
          </a:stretch>
        </p:blipFill>
        <p:spPr bwMode="auto">
          <a:xfrm>
            <a:off x="0" y="-234086"/>
            <a:ext cx="9145594" cy="609130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title"/>
          </p:nvPr>
        </p:nvSpPr>
        <p:spPr>
          <a:xfrm>
            <a:off x="251520" y="332656"/>
            <a:ext cx="8712968" cy="634082"/>
          </a:xfrm>
        </p:spPr>
        <p:txBody>
          <a:bodyPr>
            <a:normAutofit fontScale="90000"/>
          </a:bodyPr>
          <a:lstStyle/>
          <a:p>
            <a:pPr>
              <a:lnSpc>
                <a:spcPct val="107000"/>
              </a:lnSpc>
              <a:spcAft>
                <a:spcPts val="800"/>
              </a:spcAft>
            </a:pPr>
            <a:r>
              <a:rPr lang="en-GB" sz="4800" b="0" dirty="0">
                <a:latin typeface="Janda Manatee Solid" panose="02000506000000020004" pitchFamily="2" charset="0"/>
                <a:ea typeface="Calibri" panose="020F0502020204030204" pitchFamily="34" charset="0"/>
                <a:cs typeface="Times New Roman" panose="02020603050405020304" pitchFamily="18" charset="0"/>
              </a:rPr>
              <a:t>River dolphins</a:t>
            </a:r>
            <a:endParaRPr lang="en-GB" sz="4800" b="0" dirty="0"/>
          </a:p>
        </p:txBody>
      </p:sp>
    </p:spTree>
    <p:extLst>
      <p:ext uri="{BB962C8B-B14F-4D97-AF65-F5344CB8AC3E}">
        <p14:creationId xmlns:p14="http://schemas.microsoft.com/office/powerpoint/2010/main" val="4294593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4"/>
          <p:cNvGrpSpPr>
            <a:grpSpLocks/>
          </p:cNvGrpSpPr>
          <p:nvPr/>
        </p:nvGrpSpPr>
        <p:grpSpPr bwMode="auto">
          <a:xfrm>
            <a:off x="4260850" y="549275"/>
            <a:ext cx="4667250" cy="2870200"/>
            <a:chOff x="2570" y="346"/>
            <a:chExt cx="2940" cy="1808"/>
          </a:xfrm>
        </p:grpSpPr>
        <p:pic>
          <p:nvPicPr>
            <p:cNvPr id="13" name="Picture 9" descr="River Dolphin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 y="346"/>
              <a:ext cx="2940"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3"/>
            <p:cNvSpPr txBox="1">
              <a:spLocks noChangeArrowheads="1"/>
            </p:cNvSpPr>
            <p:nvPr/>
          </p:nvSpPr>
          <p:spPr bwMode="auto">
            <a:xfrm>
              <a:off x="3310" y="1808"/>
              <a:ext cx="161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solidFill>
                    <a:schemeClr val="bg1"/>
                  </a:solidFill>
                  <a:latin typeface="Helvetica LT CondensedBlack"/>
                </a:rPr>
                <a:t>Amazon River dolphins</a:t>
              </a:r>
              <a:endParaRPr lang="en-US" dirty="0">
                <a:solidFill>
                  <a:schemeClr val="bg1"/>
                </a:solidFill>
                <a:latin typeface="Helvetica LT CondensedBlack"/>
              </a:endParaRPr>
            </a:p>
          </p:txBody>
        </p:sp>
      </p:grpSp>
      <p:pic>
        <p:nvPicPr>
          <p:cNvPr id="9" name="Picture 12" descr="REd Blob"/>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403648" y="3863135"/>
            <a:ext cx="7396162" cy="1944688"/>
          </a:xfrm>
          <a:prstGeom prst="rect">
            <a:avLst/>
          </a:prstGeom>
          <a:noFill/>
          <a:ln>
            <a:noFill/>
          </a:ln>
          <a:effectLst/>
        </p:spPr>
      </p:pic>
      <p:sp>
        <p:nvSpPr>
          <p:cNvPr id="10" name="Text Box 15"/>
          <p:cNvSpPr txBox="1">
            <a:spLocks noChangeArrowheads="1"/>
          </p:cNvSpPr>
          <p:nvPr/>
        </p:nvSpPr>
        <p:spPr bwMode="auto">
          <a:xfrm>
            <a:off x="2412688" y="4002461"/>
            <a:ext cx="604774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3200" b="1" dirty="0">
                <a:solidFill>
                  <a:schemeClr val="bg1"/>
                </a:solidFill>
                <a:latin typeface="Helvetica LT Condensed" pitchFamily="2" charset="0"/>
              </a:rPr>
              <a:t>River dolphins</a:t>
            </a:r>
            <a:r>
              <a:rPr lang="en-GB" sz="3200" dirty="0">
                <a:solidFill>
                  <a:schemeClr val="bg1"/>
                </a:solidFill>
                <a:latin typeface="Helvetica LT Condensed" pitchFamily="2" charset="0"/>
              </a:rPr>
              <a:t> are among   </a:t>
            </a:r>
            <a:br>
              <a:rPr lang="en-GB" sz="3200" dirty="0">
                <a:solidFill>
                  <a:schemeClr val="bg1"/>
                </a:solidFill>
                <a:latin typeface="Helvetica LT Condensed" pitchFamily="2" charset="0"/>
              </a:rPr>
            </a:br>
            <a:r>
              <a:rPr lang="en-GB" sz="3200" dirty="0">
                <a:solidFill>
                  <a:schemeClr val="bg1"/>
                </a:solidFill>
                <a:latin typeface="Helvetica LT Condensed" pitchFamily="2" charset="0"/>
              </a:rPr>
              <a:t>the most endangered creatures</a:t>
            </a:r>
          </a:p>
          <a:p>
            <a:pPr algn="r" eaLnBrk="1" hangingPunct="1"/>
            <a:r>
              <a:rPr lang="en-GB" sz="3200" dirty="0">
                <a:solidFill>
                  <a:schemeClr val="bg1"/>
                </a:solidFill>
                <a:latin typeface="Helvetica LT Condensed" pitchFamily="2" charset="0"/>
              </a:rPr>
              <a:t>in the world                       </a:t>
            </a:r>
            <a:endParaRPr lang="en-US" sz="3200" dirty="0">
              <a:solidFill>
                <a:schemeClr val="bg1"/>
              </a:solidFill>
              <a:latin typeface="Helvetica LT Condensed" pitchFamily="2" charset="0"/>
            </a:endParaRPr>
          </a:p>
        </p:txBody>
      </p:sp>
      <p:pic>
        <p:nvPicPr>
          <p:cNvPr id="11" name="Picture 11" descr="Yantze River Dolph DR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575" y="1978025"/>
            <a:ext cx="31686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2"/>
          <p:cNvSpPr>
            <a:spLocks noGrp="1"/>
          </p:cNvSpPr>
          <p:nvPr>
            <p:ph type="title"/>
          </p:nvPr>
        </p:nvSpPr>
        <p:spPr>
          <a:xfrm>
            <a:off x="251520" y="760957"/>
            <a:ext cx="4009330" cy="634082"/>
          </a:xfrm>
        </p:spPr>
        <p:txBody>
          <a:bodyPr>
            <a:noAutofit/>
          </a:bodyPr>
          <a:lstStyle/>
          <a:p>
            <a:pPr>
              <a:lnSpc>
                <a:spcPct val="107000"/>
              </a:lnSpc>
              <a:spcAft>
                <a:spcPts val="800"/>
              </a:spcAft>
            </a:pPr>
            <a:r>
              <a:rPr lang="en-GB" sz="4800" b="0" dirty="0">
                <a:latin typeface="Janda Manatee Solid" panose="02000506000000020004" pitchFamily="2" charset="0"/>
                <a:ea typeface="Calibri" panose="020F0502020204030204" pitchFamily="34" charset="0"/>
                <a:cs typeface="Times New Roman" panose="02020603050405020304" pitchFamily="18" charset="0"/>
              </a:rPr>
              <a:t>Endangered species</a:t>
            </a:r>
            <a:endParaRPr lang="en-GB" sz="4800" b="0" dirty="0"/>
          </a:p>
        </p:txBody>
      </p:sp>
    </p:spTree>
    <p:extLst>
      <p:ext uri="{BB962C8B-B14F-4D97-AF65-F5344CB8AC3E}">
        <p14:creationId xmlns:p14="http://schemas.microsoft.com/office/powerpoint/2010/main" val="203018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0" presetClass="path" presetSubtype="0" accel="50000" decel="50000" fill="hold" nodeType="withEffect">
                                  <p:stCondLst>
                                    <p:cond delay="0"/>
                                  </p:stCondLst>
                                  <p:childTnLst>
                                    <p:animMotion origin="layout" path="M 4.44444E-6 -2.96296E-6 C -0.07014 0.01852 -0.14028 0.03727 -0.14705 0.09236 C -0.15382 0.14746 -0.12848 0.25486 -0.04028 0.33079 C 0.04791 0.40672 0.33767 0.47963 0.38177 0.54746 C 0.42586 0.61528 0.25711 0.69815 0.2243 0.73773 " pathEditMode="relative" rAng="0" ptsTypes="aaaaa">
                                      <p:cBhvr>
                                        <p:cTn id="9" dur="2000" spd="-100000" fill="hold"/>
                                        <p:tgtEl>
                                          <p:spTgt spid="11"/>
                                        </p:tgtEl>
                                        <p:attrNameLst>
                                          <p:attrName>ppt_x</p:attrName>
                                          <p:attrName>ppt_y</p:attrName>
                                        </p:attrNameLst>
                                      </p:cBhvr>
                                      <p:rCtr x="13594" y="36875"/>
                                    </p:animMotion>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endParaRPr lang="en-GB"/>
          </a:p>
        </p:txBody>
      </p:sp>
      <p:sp>
        <p:nvSpPr>
          <p:cNvPr id="5" name="Content Placeholder 4"/>
          <p:cNvSpPr>
            <a:spLocks noGrp="1"/>
          </p:cNvSpPr>
          <p:nvPr>
            <p:ph sz="quarter" idx="12"/>
          </p:nvPr>
        </p:nvSpPr>
        <p:spPr/>
        <p:txBody>
          <a:bodyPr/>
          <a:lstStyle/>
          <a:p>
            <a:endParaRPr lang="en-GB"/>
          </a:p>
        </p:txBody>
      </p:sp>
      <p:grpSp>
        <p:nvGrpSpPr>
          <p:cNvPr id="8" name="Group 12"/>
          <p:cNvGrpSpPr>
            <a:grpSpLocks/>
          </p:cNvGrpSpPr>
          <p:nvPr/>
        </p:nvGrpSpPr>
        <p:grpSpPr bwMode="auto">
          <a:xfrm>
            <a:off x="1557338" y="3663950"/>
            <a:ext cx="7396162" cy="1944688"/>
            <a:chOff x="855" y="2398"/>
            <a:chExt cx="4659" cy="1225"/>
          </a:xfrm>
        </p:grpSpPr>
        <p:pic>
          <p:nvPicPr>
            <p:cNvPr id="9" name="Picture 3" descr="REd Blob"/>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55" y="2398"/>
              <a:ext cx="4659"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2003" y="2472"/>
              <a:ext cx="3416"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2800" dirty="0">
                  <a:solidFill>
                    <a:schemeClr val="bg1"/>
                  </a:solidFill>
                  <a:latin typeface="Futura Md BT" pitchFamily="34" charset="0"/>
                </a:rPr>
                <a:t>Their </a:t>
              </a:r>
              <a:r>
                <a:rPr lang="en-GB" sz="3600" dirty="0">
                  <a:solidFill>
                    <a:schemeClr val="bg1"/>
                  </a:solidFill>
                  <a:latin typeface="Futura Md BT" pitchFamily="34" charset="0"/>
                </a:rPr>
                <a:t>eyesight </a:t>
              </a:r>
              <a:r>
                <a:rPr lang="en-GB" sz="2800" dirty="0">
                  <a:solidFill>
                    <a:schemeClr val="bg1"/>
                  </a:solidFill>
                  <a:latin typeface="Futura Md BT" pitchFamily="34" charset="0"/>
                </a:rPr>
                <a:t>is </a:t>
              </a:r>
              <a:r>
                <a:rPr lang="en-GB" sz="3600" dirty="0">
                  <a:solidFill>
                    <a:schemeClr val="bg1"/>
                  </a:solidFill>
                  <a:latin typeface="Futura Md BT" pitchFamily="34" charset="0"/>
                </a:rPr>
                <a:t>poor</a:t>
              </a:r>
              <a:r>
                <a:rPr lang="en-GB" sz="2800" dirty="0">
                  <a:solidFill>
                    <a:schemeClr val="bg1"/>
                  </a:solidFill>
                  <a:latin typeface="Futura Md BT" pitchFamily="34" charset="0"/>
                </a:rPr>
                <a:t>, so</a:t>
              </a:r>
              <a:br>
                <a:rPr lang="en-GB" sz="2800" dirty="0">
                  <a:solidFill>
                    <a:schemeClr val="bg1"/>
                  </a:solidFill>
                  <a:latin typeface="Futura Md BT" pitchFamily="34" charset="0"/>
                </a:rPr>
              </a:br>
              <a:r>
                <a:rPr lang="en-GB" sz="2800" dirty="0">
                  <a:solidFill>
                    <a:schemeClr val="bg1"/>
                  </a:solidFill>
                  <a:latin typeface="Futura Md BT" pitchFamily="34" charset="0"/>
                </a:rPr>
                <a:t>they rely on </a:t>
              </a:r>
              <a:r>
                <a:rPr lang="en-GB" sz="4000" dirty="0">
                  <a:solidFill>
                    <a:schemeClr val="bg1"/>
                  </a:solidFill>
                  <a:latin typeface="Futura Md BT" pitchFamily="34" charset="0"/>
                </a:rPr>
                <a:t>echolocation</a:t>
              </a:r>
              <a:r>
                <a:rPr lang="en-GB" sz="2800" dirty="0">
                  <a:solidFill>
                    <a:schemeClr val="bg1"/>
                  </a:solidFill>
                  <a:latin typeface="Futura Md BT" pitchFamily="34" charset="0"/>
                </a:rPr>
                <a:t> to</a:t>
              </a:r>
              <a:br>
                <a:rPr lang="en-GB" sz="2800" dirty="0">
                  <a:solidFill>
                    <a:schemeClr val="bg1"/>
                  </a:solidFill>
                  <a:latin typeface="Futura Md BT" pitchFamily="34" charset="0"/>
                </a:rPr>
              </a:br>
              <a:r>
                <a:rPr lang="en-GB" sz="3200" dirty="0">
                  <a:solidFill>
                    <a:schemeClr val="bg1"/>
                  </a:solidFill>
                  <a:latin typeface="Futura Md BT" pitchFamily="34" charset="0"/>
                </a:rPr>
                <a:t>find </a:t>
              </a:r>
              <a:r>
                <a:rPr lang="en-GB" sz="2800" dirty="0">
                  <a:solidFill>
                    <a:schemeClr val="bg1"/>
                  </a:solidFill>
                  <a:latin typeface="Futura Md BT" pitchFamily="34" charset="0"/>
                </a:rPr>
                <a:t>their </a:t>
              </a:r>
              <a:r>
                <a:rPr lang="en-GB" sz="3200" dirty="0">
                  <a:solidFill>
                    <a:schemeClr val="bg1"/>
                  </a:solidFill>
                  <a:latin typeface="Futura Md BT" pitchFamily="34" charset="0"/>
                </a:rPr>
                <a:t>way </a:t>
              </a:r>
              <a:r>
                <a:rPr lang="en-GB" sz="2800" dirty="0">
                  <a:solidFill>
                    <a:schemeClr val="bg1"/>
                  </a:solidFill>
                  <a:latin typeface="Futura Md BT" pitchFamily="34" charset="0"/>
                </a:rPr>
                <a:t>around &amp; </a:t>
              </a:r>
              <a:r>
                <a:rPr lang="en-GB" sz="3200" dirty="0">
                  <a:solidFill>
                    <a:schemeClr val="bg1"/>
                  </a:solidFill>
                  <a:latin typeface="Futura Md BT" pitchFamily="34" charset="0"/>
                </a:rPr>
                <a:t>hunt</a:t>
              </a:r>
              <a:endParaRPr lang="en-US" sz="1400" dirty="0">
                <a:solidFill>
                  <a:schemeClr val="bg1"/>
                </a:solidFill>
                <a:latin typeface="Futura Md BT" pitchFamily="34" charset="0"/>
              </a:endParaRPr>
            </a:p>
          </p:txBody>
        </p:sp>
      </p:grpSp>
      <p:grpSp>
        <p:nvGrpSpPr>
          <p:cNvPr id="11" name="Group 15"/>
          <p:cNvGrpSpPr>
            <a:grpSpLocks/>
          </p:cNvGrpSpPr>
          <p:nvPr/>
        </p:nvGrpSpPr>
        <p:grpSpPr bwMode="auto">
          <a:xfrm>
            <a:off x="2020565" y="3592518"/>
            <a:ext cx="7272808" cy="2690894"/>
            <a:chOff x="2862" y="-104"/>
            <a:chExt cx="4659" cy="1511"/>
          </a:xfrm>
        </p:grpSpPr>
        <p:pic>
          <p:nvPicPr>
            <p:cNvPr id="12" name="Picture 16" descr="REd Blob"/>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862" y="-104"/>
              <a:ext cx="4659"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7"/>
            <p:cNvSpPr txBox="1">
              <a:spLocks noChangeArrowheads="1"/>
            </p:cNvSpPr>
            <p:nvPr/>
          </p:nvSpPr>
          <p:spPr bwMode="auto">
            <a:xfrm>
              <a:off x="3065" y="-62"/>
              <a:ext cx="4219" cy="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334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2800" dirty="0">
                  <a:solidFill>
                    <a:schemeClr val="bg1"/>
                  </a:solidFill>
                  <a:latin typeface="Helvetica LT Condensed" pitchFamily="2" charset="0"/>
                </a:rPr>
                <a:t>Species of river dolphins are found in</a:t>
              </a:r>
              <a:br>
                <a:rPr lang="en-GB" sz="2800" dirty="0">
                  <a:solidFill>
                    <a:schemeClr val="bg1"/>
                  </a:solidFill>
                  <a:latin typeface="Helvetica LT Condensed" pitchFamily="2" charset="0"/>
                </a:rPr>
              </a:br>
              <a:r>
                <a:rPr lang="en-GB" sz="2800" dirty="0">
                  <a:solidFill>
                    <a:schemeClr val="bg1"/>
                  </a:solidFill>
                  <a:latin typeface="Helvetica LT Condensed" pitchFamily="2" charset="0"/>
                </a:rPr>
                <a:t>South America and Asia. </a:t>
              </a:r>
            </a:p>
            <a:p>
              <a:pPr algn="r" eaLnBrk="1" hangingPunct="1"/>
              <a:r>
                <a:rPr lang="en-GB" sz="2800" dirty="0">
                  <a:solidFill>
                    <a:schemeClr val="bg1"/>
                  </a:solidFill>
                  <a:latin typeface="Helvetica LT Condensed" pitchFamily="2" charset="0"/>
                </a:rPr>
                <a:t> The Yangtze river dolphin of China is now extinct. </a:t>
              </a:r>
              <a:br>
                <a:rPr lang="en-GB" sz="2800" dirty="0">
                  <a:latin typeface="Futura Md BT" pitchFamily="34" charset="0"/>
                </a:rPr>
              </a:br>
              <a:endParaRPr lang="en-US" sz="3600" dirty="0">
                <a:latin typeface="Futura Md BT" pitchFamily="34" charset="0"/>
              </a:endParaRPr>
            </a:p>
          </p:txBody>
        </p:sp>
      </p:grpSp>
      <p:grpSp>
        <p:nvGrpSpPr>
          <p:cNvPr id="15" name="Group 7"/>
          <p:cNvGrpSpPr>
            <a:grpSpLocks/>
          </p:cNvGrpSpPr>
          <p:nvPr/>
        </p:nvGrpSpPr>
        <p:grpSpPr bwMode="auto">
          <a:xfrm>
            <a:off x="4158369" y="596124"/>
            <a:ext cx="4667250" cy="2870200"/>
            <a:chOff x="2570" y="346"/>
            <a:chExt cx="2940" cy="1808"/>
          </a:xfrm>
        </p:grpSpPr>
        <p:pic>
          <p:nvPicPr>
            <p:cNvPr id="16" name="Picture 8" descr="River Dolphin P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0" y="346"/>
              <a:ext cx="2940"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3266" y="1858"/>
              <a:ext cx="1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solidFill>
                    <a:schemeClr val="bg1"/>
                  </a:solidFill>
                </a:rPr>
                <a:t>Amazon River Dolphin</a:t>
              </a:r>
              <a:endParaRPr lang="en-US" dirty="0">
                <a:solidFill>
                  <a:schemeClr val="bg1"/>
                </a:solidFill>
              </a:endParaRPr>
            </a:p>
          </p:txBody>
        </p:sp>
      </p:grpSp>
      <p:grpSp>
        <p:nvGrpSpPr>
          <p:cNvPr id="18" name="Group 14"/>
          <p:cNvGrpSpPr>
            <a:grpSpLocks/>
          </p:cNvGrpSpPr>
          <p:nvPr/>
        </p:nvGrpSpPr>
        <p:grpSpPr bwMode="auto">
          <a:xfrm>
            <a:off x="4764000" y="572386"/>
            <a:ext cx="3455988" cy="2859088"/>
            <a:chOff x="2952" y="348"/>
            <a:chExt cx="2177" cy="1801"/>
          </a:xfrm>
        </p:grpSpPr>
        <p:pic>
          <p:nvPicPr>
            <p:cNvPr id="19" name="Picture 10" descr="Yangtze River Dolhin P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 y="348"/>
              <a:ext cx="2177" cy="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3"/>
            <p:cNvSpPr txBox="1">
              <a:spLocks noChangeArrowheads="1"/>
            </p:cNvSpPr>
            <p:nvPr/>
          </p:nvSpPr>
          <p:spPr bwMode="auto">
            <a:xfrm>
              <a:off x="3514" y="1692"/>
              <a:ext cx="93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err="1">
                  <a:solidFill>
                    <a:schemeClr val="bg1"/>
                  </a:solidFill>
                  <a:latin typeface="Helvetica LT Condensed" pitchFamily="2" charset="0"/>
                </a:rPr>
                <a:t>Baiji</a:t>
              </a:r>
              <a:r>
                <a:rPr lang="en-GB" dirty="0">
                  <a:solidFill>
                    <a:schemeClr val="bg1"/>
                  </a:solidFill>
                  <a:latin typeface="Helvetica LT Condensed" pitchFamily="2" charset="0"/>
                </a:rPr>
                <a:t> (Yangtze)</a:t>
              </a:r>
              <a:br>
                <a:rPr lang="en-GB" dirty="0">
                  <a:solidFill>
                    <a:schemeClr val="bg1"/>
                  </a:solidFill>
                  <a:latin typeface="Helvetica LT Condensed" pitchFamily="2" charset="0"/>
                </a:rPr>
              </a:br>
              <a:r>
                <a:rPr lang="en-GB" dirty="0">
                  <a:solidFill>
                    <a:schemeClr val="bg1"/>
                  </a:solidFill>
                  <a:latin typeface="Helvetica LT Condensed" pitchFamily="2" charset="0"/>
                </a:rPr>
                <a:t>River dolphin</a:t>
              </a:r>
              <a:endParaRPr lang="en-US" dirty="0">
                <a:solidFill>
                  <a:schemeClr val="bg1"/>
                </a:solidFill>
                <a:latin typeface="Helvetica LT Condensed" pitchFamily="2" charset="0"/>
              </a:endParaRPr>
            </a:p>
          </p:txBody>
        </p:sp>
      </p:grpSp>
      <p:pic>
        <p:nvPicPr>
          <p:cNvPr id="21" name="Picture 11" descr="Yantze River Dolph DRW"/>
          <p:cNvPicPr>
            <a:picLocks noChangeAspect="1" noChangeArrowheads="1"/>
          </p:cNvPicPr>
          <p:nvPr/>
        </p:nvPicPr>
        <p:blipFill>
          <a:blip r:embed="rId7">
            <a:extLst>
              <a:ext uri="{28A0092B-C50C-407E-A947-70E740481C1C}">
                <a14:useLocalDpi xmlns:a14="http://schemas.microsoft.com/office/drawing/2010/main" val="0"/>
              </a:ext>
            </a:extLst>
          </a:blip>
          <a:srcRect l="5385" r="7179" b="55354"/>
          <a:stretch>
            <a:fillRect/>
          </a:stretch>
        </p:blipFill>
        <p:spPr bwMode="auto">
          <a:xfrm rot="20456836">
            <a:off x="-1729582" y="1768065"/>
            <a:ext cx="6573838"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a:grpSpLocks/>
          </p:cNvGrpSpPr>
          <p:nvPr/>
        </p:nvGrpSpPr>
        <p:grpSpPr bwMode="auto">
          <a:xfrm>
            <a:off x="5204532" y="1073962"/>
            <a:ext cx="2595562" cy="1352550"/>
            <a:chOff x="3343" y="647"/>
            <a:chExt cx="1635" cy="852"/>
          </a:xfrm>
        </p:grpSpPr>
        <p:sp>
          <p:nvSpPr>
            <p:cNvPr id="23" name="WordArt 18"/>
            <p:cNvSpPr>
              <a:spLocks noChangeArrowheads="1" noChangeShapeType="1" noTextEdit="1"/>
            </p:cNvSpPr>
            <p:nvPr/>
          </p:nvSpPr>
          <p:spPr bwMode="auto">
            <a:xfrm rot="-900000">
              <a:off x="3343" y="647"/>
              <a:ext cx="1520" cy="420"/>
            </a:xfrm>
            <a:prstGeom prst="rect">
              <a:avLst/>
            </a:prstGeom>
          </p:spPr>
          <p:txBody>
            <a:bodyPr wrap="none" fromWordArt="1">
              <a:prstTxWarp prst="textPlain">
                <a:avLst>
                  <a:gd name="adj" fmla="val 50000"/>
                </a:avLst>
              </a:prstTxWarp>
            </a:bodyPr>
            <a:lstStyle/>
            <a:p>
              <a:pPr algn="ctr"/>
              <a:r>
                <a:rPr lang="en-GB" sz="6000" kern="10" dirty="0">
                  <a:ln w="28575">
                    <a:solidFill>
                      <a:schemeClr val="tx1"/>
                    </a:solidFill>
                    <a:round/>
                    <a:headEnd/>
                    <a:tailEnd/>
                  </a:ln>
                  <a:solidFill>
                    <a:srgbClr val="FFFF66"/>
                  </a:solidFill>
                  <a:latin typeface="Janda Manatee Solid" pitchFamily="2" charset="0"/>
                </a:rPr>
                <a:t>NOW</a:t>
              </a:r>
            </a:p>
          </p:txBody>
        </p:sp>
        <p:sp>
          <p:nvSpPr>
            <p:cNvPr id="24" name="WordArt 19"/>
            <p:cNvSpPr>
              <a:spLocks noChangeArrowheads="1" noChangeShapeType="1" noTextEdit="1"/>
            </p:cNvSpPr>
            <p:nvPr/>
          </p:nvSpPr>
          <p:spPr bwMode="auto">
            <a:xfrm rot="-900000">
              <a:off x="3458" y="1079"/>
              <a:ext cx="1520" cy="420"/>
            </a:xfrm>
            <a:prstGeom prst="rect">
              <a:avLst/>
            </a:prstGeom>
          </p:spPr>
          <p:txBody>
            <a:bodyPr wrap="none" fromWordArt="1">
              <a:prstTxWarp prst="textPlain">
                <a:avLst>
                  <a:gd name="adj" fmla="val 50000"/>
                </a:avLst>
              </a:prstTxWarp>
            </a:bodyPr>
            <a:lstStyle/>
            <a:p>
              <a:pPr algn="ctr"/>
              <a:r>
                <a:rPr lang="en-GB" sz="6000" kern="10" dirty="0">
                  <a:ln w="28575">
                    <a:solidFill>
                      <a:schemeClr val="tx1"/>
                    </a:solidFill>
                    <a:round/>
                    <a:headEnd/>
                    <a:tailEnd/>
                  </a:ln>
                  <a:solidFill>
                    <a:srgbClr val="FFFF66"/>
                  </a:solidFill>
                  <a:latin typeface="Janda Manatee Solid" pitchFamily="2" charset="0"/>
                </a:rPr>
                <a:t>EXTINCT</a:t>
              </a:r>
            </a:p>
          </p:txBody>
        </p:sp>
      </p:grpSp>
      <p:sp>
        <p:nvSpPr>
          <p:cNvPr id="25" name="Title 2"/>
          <p:cNvSpPr>
            <a:spLocks noGrp="1"/>
          </p:cNvSpPr>
          <p:nvPr>
            <p:ph type="title"/>
          </p:nvPr>
        </p:nvSpPr>
        <p:spPr>
          <a:xfrm>
            <a:off x="251520" y="760957"/>
            <a:ext cx="4009330" cy="634082"/>
          </a:xfrm>
        </p:spPr>
        <p:txBody>
          <a:bodyPr>
            <a:noAutofit/>
          </a:bodyPr>
          <a:lstStyle/>
          <a:p>
            <a:pPr>
              <a:lnSpc>
                <a:spcPct val="107000"/>
              </a:lnSpc>
              <a:spcAft>
                <a:spcPts val="800"/>
              </a:spcAft>
            </a:pPr>
            <a:r>
              <a:rPr lang="en-GB" sz="4800" b="0" dirty="0">
                <a:latin typeface="Janda Manatee Solid" panose="02000506000000020004" pitchFamily="2" charset="0"/>
                <a:ea typeface="Calibri" panose="020F0502020204030204" pitchFamily="34" charset="0"/>
                <a:cs typeface="Times New Roman" panose="02020603050405020304" pitchFamily="18" charset="0"/>
              </a:rPr>
              <a:t>Endangered species</a:t>
            </a:r>
            <a:endParaRPr lang="en-GB" sz="4800" b="0" dirty="0"/>
          </a:p>
        </p:txBody>
      </p:sp>
    </p:spTree>
    <p:extLst>
      <p:ext uri="{BB962C8B-B14F-4D97-AF65-F5344CB8AC3E}">
        <p14:creationId xmlns:p14="http://schemas.microsoft.com/office/powerpoint/2010/main" val="349770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after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0" presetClass="path" presetSubtype="0" accel="50000" decel="50000" fill="hold" nodeType="withEffect">
                                  <p:stCondLst>
                                    <p:cond delay="0"/>
                                  </p:stCondLst>
                                  <p:childTnLst>
                                    <p:animMotion origin="layout" path="M -6.66667E-6 -3.7037E-6 C -0.08838 -0.01134 -0.17657 -0.02269 -0.23369 0.06273 C -0.29081 0.14815 -0.31668 0.33032 -0.34237 0.51273 " pathEditMode="relative" ptsTypes="aaA">
                                      <p:cBhvr>
                                        <p:cTn id="21" dur="1000" spd="-100000" fill="hold"/>
                                        <p:tgtEl>
                                          <p:spTgt spid="21"/>
                                        </p:tgtEl>
                                        <p:attrNameLst>
                                          <p:attrName>ppt_x</p:attrName>
                                          <p:attrName>ppt_y</p:attrName>
                                        </p:attrNameLst>
                                      </p:cBhvr>
                                    </p:animMotion>
                                  </p:childTnLst>
                                </p:cTn>
                              </p:par>
                            </p:childTnLst>
                          </p:cTn>
                        </p:par>
                        <p:par>
                          <p:cTn id="22" fill="hold">
                            <p:stCondLst>
                              <p:cond delay="2000"/>
                            </p:stCondLst>
                            <p:childTnLst>
                              <p:par>
                                <p:cTn id="23" presetID="17"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ppt_x-#ppt_w/2"/>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ppt_x</p:attrName>
                                        </p:attrNameLst>
                                      </p:cBhvr>
                                      <p:tavLst>
                                        <p:tav tm="0">
                                          <p:val>
                                            <p:strVal val="#ppt_x-#ppt_w/2"/>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1" presetClass="entr" presetSubtype="0" fill="hold" nodeType="afterEffect">
                                  <p:stCondLst>
                                    <p:cond delay="4000"/>
                                  </p:stCondLst>
                                  <p:childTnLst>
                                    <p:set>
                                      <p:cBhvr>
                                        <p:cTn id="39" dur="1" fill="hold">
                                          <p:stCondLst>
                                            <p:cond delay="0"/>
                                          </p:stCondLst>
                                        </p:cTn>
                                        <p:tgtEl>
                                          <p:spTgt spid="22"/>
                                        </p:tgtEl>
                                        <p:attrNameLst>
                                          <p:attrName>style.visibility</p:attrName>
                                        </p:attrNameLst>
                                      </p:cBhvr>
                                      <p:to>
                                        <p:strVal val="visible"/>
                                      </p:to>
                                    </p:set>
                                  </p:childTnLst>
                                </p:cTn>
                              </p:par>
                              <p:par>
                                <p:cTn id="40" presetID="26" presetClass="emph" presetSubtype="0" repeatCount="10000" fill="hold" nodeType="withEffect">
                                  <p:stCondLst>
                                    <p:cond delay="4000"/>
                                  </p:stCondLst>
                                  <p:childTnLst>
                                    <p:animEffect transition="out" filter="fade">
                                      <p:cBhvr>
                                        <p:cTn id="41" dur="500" tmFilter="0, 0; .2, .5; .8, .5; 1, 0"/>
                                        <p:tgtEl>
                                          <p:spTgt spid="22"/>
                                        </p:tgtEl>
                                      </p:cBhvr>
                                    </p:animEffect>
                                    <p:animScale>
                                      <p:cBhvr>
                                        <p:cTn id="42"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br>
              <a:rPr lang="en-US" dirty="0">
                <a:solidFill>
                  <a:schemeClr val="tx1">
                    <a:lumMod val="65000"/>
                    <a:lumOff val="35000"/>
                  </a:schemeClr>
                </a:solidFill>
                <a:latin typeface="Futura Md BT"/>
              </a:rPr>
            </a:br>
            <a:endParaRPr lang="en-GB" dirty="0"/>
          </a:p>
        </p:txBody>
      </p:sp>
      <p:grpSp>
        <p:nvGrpSpPr>
          <p:cNvPr id="6" name="Group 31"/>
          <p:cNvGrpSpPr>
            <a:grpSpLocks/>
          </p:cNvGrpSpPr>
          <p:nvPr/>
        </p:nvGrpSpPr>
        <p:grpSpPr bwMode="auto">
          <a:xfrm>
            <a:off x="395536" y="3339122"/>
            <a:ext cx="8572822" cy="2507456"/>
            <a:chOff x="-1129" y="2743"/>
            <a:chExt cx="5441" cy="1639"/>
          </a:xfrm>
          <a:noFill/>
        </p:grpSpPr>
        <p:grpSp>
          <p:nvGrpSpPr>
            <p:cNvPr id="7" name="Group 30"/>
            <p:cNvGrpSpPr>
              <a:grpSpLocks/>
            </p:cNvGrpSpPr>
            <p:nvPr/>
          </p:nvGrpSpPr>
          <p:grpSpPr bwMode="auto">
            <a:xfrm>
              <a:off x="-1129" y="2743"/>
              <a:ext cx="5441" cy="1639"/>
              <a:chOff x="-1129" y="2743"/>
              <a:chExt cx="5441" cy="1639"/>
            </a:xfrm>
            <a:grpFill/>
          </p:grpSpPr>
          <p:pic>
            <p:nvPicPr>
              <p:cNvPr id="9" name="Picture 25" descr="REd Blob"/>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29" y="2743"/>
                <a:ext cx="5441" cy="1639"/>
              </a:xfrm>
              <a:prstGeom prst="rect">
                <a:avLst/>
              </a:prstGeom>
              <a:grpFill/>
              <a:ln>
                <a:noFill/>
              </a:ln>
              <a:effectLst>
                <a:outerShdw blurRad="190500" algn="tl" rotWithShape="0">
                  <a:srgbClr val="000000">
                    <a:alpha val="70000"/>
                  </a:srgbClr>
                </a:outerShdw>
              </a:effectLst>
            </p:spPr>
          </p:pic>
          <p:sp>
            <p:nvSpPr>
              <p:cNvPr id="10" name="Rectangle 27"/>
              <p:cNvSpPr>
                <a:spLocks noChangeArrowheads="1"/>
              </p:cNvSpPr>
              <p:nvPr/>
            </p:nvSpPr>
            <p:spPr bwMode="auto">
              <a:xfrm>
                <a:off x="-929" y="3589"/>
                <a:ext cx="5229" cy="5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GB" sz="3200" dirty="0">
                    <a:solidFill>
                      <a:schemeClr val="bg1"/>
                    </a:solidFill>
                    <a:latin typeface="Helvetica LT Condensed" pitchFamily="2" charset="0"/>
                  </a:rPr>
                  <a:t>than 500 North Atlantic right whales left.</a:t>
                </a:r>
              </a:p>
              <a:p>
                <a:pPr>
                  <a:lnSpc>
                    <a:spcPct val="80000"/>
                  </a:lnSpc>
                </a:pPr>
                <a:r>
                  <a:rPr lang="en-GB" sz="3200" dirty="0">
                    <a:solidFill>
                      <a:schemeClr val="bg1"/>
                    </a:solidFill>
                    <a:latin typeface="Helvetica LT Condensed" pitchFamily="2" charset="0"/>
                  </a:rPr>
                  <a:t>Their biggest threat was, and still is, people. </a:t>
                </a:r>
                <a:endParaRPr lang="en-US" sz="3200" dirty="0">
                  <a:solidFill>
                    <a:schemeClr val="bg1"/>
                  </a:solidFill>
                  <a:latin typeface="Helvetica LT Condensed" pitchFamily="2" charset="0"/>
                </a:endParaRPr>
              </a:p>
            </p:txBody>
          </p:sp>
        </p:grpSp>
        <p:sp>
          <p:nvSpPr>
            <p:cNvPr id="8" name="Rectangle 29"/>
            <p:cNvSpPr>
              <a:spLocks noChangeArrowheads="1"/>
            </p:cNvSpPr>
            <p:nvPr/>
          </p:nvSpPr>
          <p:spPr bwMode="auto">
            <a:xfrm>
              <a:off x="-929" y="2885"/>
              <a:ext cx="1266" cy="70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200" dirty="0">
                  <a:solidFill>
                    <a:schemeClr val="bg1"/>
                  </a:solidFill>
                  <a:latin typeface="Helvetica LT Condensed" pitchFamily="2" charset="0"/>
                </a:rPr>
                <a:t>There are </a:t>
              </a:r>
            </a:p>
            <a:p>
              <a:r>
                <a:rPr lang="en-GB" sz="3200" dirty="0">
                  <a:solidFill>
                    <a:schemeClr val="bg1"/>
                  </a:solidFill>
                  <a:latin typeface="Helvetica LT Condensed" pitchFamily="2" charset="0"/>
                </a:rPr>
                <a:t>fewer</a:t>
              </a:r>
              <a:endParaRPr lang="en-US" sz="3200" dirty="0">
                <a:solidFill>
                  <a:schemeClr val="bg1"/>
                </a:solidFill>
                <a:latin typeface="Helvetica LT Condensed" pitchFamily="2" charset="0"/>
              </a:endParaRPr>
            </a:p>
          </p:txBody>
        </p:sp>
      </p:grpSp>
      <p:pic>
        <p:nvPicPr>
          <p:cNvPr id="12" name="Picture 5" descr="Right  Wh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5822">
            <a:off x="-3176" y="1173004"/>
            <a:ext cx="915035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2"/>
          <p:cNvSpPr txBox="1">
            <a:spLocks/>
          </p:cNvSpPr>
          <p:nvPr/>
        </p:nvSpPr>
        <p:spPr>
          <a:xfrm>
            <a:off x="323528" y="295782"/>
            <a:ext cx="7344816" cy="6340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rgbClr val="253846"/>
                </a:solidFill>
                <a:latin typeface="Helvetica LT CondensedBlack" pitchFamily="2" charset="0"/>
                <a:ea typeface="+mj-ea"/>
                <a:cs typeface="Arial" pitchFamily="34" charset="0"/>
              </a:defRPr>
            </a:lvl1pPr>
          </a:lstStyle>
          <a:p>
            <a:pPr>
              <a:lnSpc>
                <a:spcPct val="107000"/>
              </a:lnSpc>
              <a:spcAft>
                <a:spcPts val="800"/>
              </a:spcAft>
            </a:pPr>
            <a:r>
              <a:rPr lang="en-GB" sz="4800" b="0" dirty="0">
                <a:latin typeface="Janda Manatee Solid" panose="02000506000000020004" pitchFamily="2" charset="0"/>
                <a:ea typeface="Calibri" panose="020F0502020204030204" pitchFamily="34" charset="0"/>
                <a:cs typeface="Times New Roman" panose="02020603050405020304" pitchFamily="18" charset="0"/>
              </a:rPr>
              <a:t>Endangered species</a:t>
            </a:r>
            <a:endParaRPr lang="en-GB" sz="4800" b="0" dirty="0"/>
          </a:p>
        </p:txBody>
      </p:sp>
      <p:sp>
        <p:nvSpPr>
          <p:cNvPr id="2" name="TextBox 1">
            <a:extLst>
              <a:ext uri="{FF2B5EF4-FFF2-40B4-BE49-F238E27FC236}">
                <a16:creationId xmlns:a16="http://schemas.microsoft.com/office/drawing/2014/main" id="{0A7E000A-37E8-1D1B-D4B8-81CEB628EA01}"/>
              </a:ext>
            </a:extLst>
          </p:cNvPr>
          <p:cNvSpPr txBox="1"/>
          <p:nvPr/>
        </p:nvSpPr>
        <p:spPr>
          <a:xfrm>
            <a:off x="710655" y="6192886"/>
            <a:ext cx="4581345" cy="369332"/>
          </a:xfrm>
          <a:prstGeom prst="rect">
            <a:avLst/>
          </a:prstGeom>
          <a:noFill/>
        </p:spPr>
        <p:txBody>
          <a:bodyPr wrap="square" rtlCol="0">
            <a:spAutoFit/>
          </a:bodyPr>
          <a:lstStyle/>
          <a:p>
            <a:r>
              <a:rPr lang="en-GB" dirty="0">
                <a:hlinkClick r:id="rId6"/>
              </a:rPr>
              <a:t>Threats to whales video</a:t>
            </a:r>
            <a:endParaRPr lang="en-GB" dirty="0"/>
          </a:p>
        </p:txBody>
      </p:sp>
    </p:spTree>
    <p:extLst>
      <p:ext uri="{BB962C8B-B14F-4D97-AF65-F5344CB8AC3E}">
        <p14:creationId xmlns:p14="http://schemas.microsoft.com/office/powerpoint/2010/main" val="141949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0" presetClass="path" presetSubtype="0" accel="50000" decel="50000" fill="hold" nodeType="withEffect">
                                  <p:stCondLst>
                                    <p:cond delay="0"/>
                                  </p:stCondLst>
                                  <p:childTnLst>
                                    <p:animMotion origin="layout" path="M 0 1.85185E-6 C 0.06198 -0.11713 0.12413 -0.23403 0.20295 -0.24977 C 0.28177 -0.26551 0.36076 -0.09329 0.47344 -0.09421 C 0.58611 -0.09514 0.81163 -0.22801 0.87917 -0.25486 " pathEditMode="relative" rAng="0" ptsTypes="AAAA">
                                      <p:cBhvr>
                                        <p:cTn id="9" dur="2000" spd="-100000" fill="hold"/>
                                        <p:tgtEl>
                                          <p:spTgt spid="12"/>
                                        </p:tgtEl>
                                        <p:attrNameLst>
                                          <p:attrName>ppt_x</p:attrName>
                                          <p:attrName>ppt_y</p:attrName>
                                        </p:attrNameLst>
                                      </p:cBhvr>
                                      <p:rCtr x="43958" y="-12755"/>
                                    </p:animMotion>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0" dirty="0">
                <a:latin typeface="Janda Manatee Solid" panose="02000506000000020004" pitchFamily="2" charset="0"/>
                <a:ea typeface="Calibri" panose="020F0502020204030204" pitchFamily="34" charset="0"/>
                <a:cs typeface="Times New Roman" panose="02020603050405020304" pitchFamily="18" charset="0"/>
              </a:rPr>
              <a:t>What threats can you see?</a:t>
            </a:r>
            <a:endParaRPr lang="en-GB"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226"/>
          <a:stretch/>
        </p:blipFill>
        <p:spPr>
          <a:xfrm>
            <a:off x="251520" y="1052736"/>
            <a:ext cx="8741004" cy="4608016"/>
          </a:xfrm>
          <a:prstGeom prst="rect">
            <a:avLst/>
          </a:prstGeom>
        </p:spPr>
      </p:pic>
    </p:spTree>
    <p:extLst>
      <p:ext uri="{BB962C8B-B14F-4D97-AF65-F5344CB8AC3E}">
        <p14:creationId xmlns:p14="http://schemas.microsoft.com/office/powerpoint/2010/main" val="1706357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763688" y="1140340"/>
            <a:ext cx="6265937" cy="468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a:xfrm>
            <a:off x="609600" y="427038"/>
            <a:ext cx="8229600" cy="63408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253846"/>
                </a:solidFill>
                <a:latin typeface="Helvetica LT CondensedBlack" pitchFamily="2" charset="0"/>
                <a:ea typeface="+mj-ea"/>
                <a:cs typeface="Arial" pitchFamily="34" charset="0"/>
              </a:defRPr>
            </a:lvl1pPr>
          </a:lstStyle>
          <a:p>
            <a:r>
              <a:rPr lang="en-GB" b="0" dirty="0">
                <a:latin typeface="Janda Manatee Solid" panose="02000506000000020004" pitchFamily="2" charset="0"/>
                <a:ea typeface="Calibri" panose="020F0502020204030204" pitchFamily="34" charset="0"/>
                <a:cs typeface="Times New Roman" panose="02020603050405020304" pitchFamily="18" charset="0"/>
              </a:rPr>
              <a:t>What threats can you see?</a:t>
            </a:r>
            <a:endParaRPr lang="en-GB" dirty="0"/>
          </a:p>
        </p:txBody>
      </p:sp>
    </p:spTree>
    <p:extLst>
      <p:ext uri="{BB962C8B-B14F-4D97-AF65-F5344CB8AC3E}">
        <p14:creationId xmlns:p14="http://schemas.microsoft.com/office/powerpoint/2010/main" val="140322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634082"/>
          </a:xfrm>
        </p:spPr>
        <p:txBody>
          <a:bodyPr>
            <a:normAutofit/>
          </a:bodyPr>
          <a:lstStyle/>
          <a:p>
            <a:pPr algn="ctr">
              <a:lnSpc>
                <a:spcPct val="107000"/>
              </a:lnSpc>
              <a:spcAft>
                <a:spcPts val="800"/>
              </a:spcAft>
            </a:pPr>
            <a:r>
              <a:rPr lang="en-GB" sz="1000" b="0" dirty="0">
                <a:latin typeface="Janda Manatee Solid" panose="02000506000000020004" pitchFamily="2" charset="0"/>
                <a:ea typeface="Calibri" panose="020F0502020204030204" pitchFamily="34" charset="0"/>
                <a:cs typeface="Times New Roman" panose="02020603050405020304" pitchFamily="18" charset="0"/>
              </a:rPr>
              <a:t>Whales, Dolphins and Porpoises</a:t>
            </a:r>
            <a:endParaRPr lang="en-GB" sz="1000" b="0" dirty="0"/>
          </a:p>
        </p:txBody>
      </p:sp>
      <p:pic>
        <p:nvPicPr>
          <p:cNvPr id="6" name="Picture 3" descr="Right  Whale"/>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631860" y="1195540"/>
            <a:ext cx="7828572" cy="28095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 Nose Dolphin C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861048"/>
            <a:ext cx="5176838" cy="1927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arbour Porpoise C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1645">
            <a:off x="4689474" y="3219668"/>
            <a:ext cx="4059238" cy="1155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FD15A1-4707-4568-4E0A-64E8BD56A1B4}"/>
              </a:ext>
            </a:extLst>
          </p:cNvPr>
          <p:cNvSpPr txBox="1"/>
          <p:nvPr/>
        </p:nvSpPr>
        <p:spPr>
          <a:xfrm>
            <a:off x="1332000" y="6129000"/>
            <a:ext cx="3600000" cy="369332"/>
          </a:xfrm>
          <a:prstGeom prst="rect">
            <a:avLst/>
          </a:prstGeom>
          <a:noFill/>
        </p:spPr>
        <p:txBody>
          <a:bodyPr wrap="square" rtlCol="0">
            <a:spAutoFit/>
          </a:bodyPr>
          <a:lstStyle/>
          <a:p>
            <a:r>
              <a:rPr lang="en-GB" dirty="0">
                <a:hlinkClick r:id="rId6"/>
              </a:rPr>
              <a:t>Diversity of whales video</a:t>
            </a:r>
            <a:endParaRPr lang="en-GB" dirty="0"/>
          </a:p>
        </p:txBody>
      </p:sp>
    </p:spTree>
    <p:extLst>
      <p:ext uri="{BB962C8B-B14F-4D97-AF65-F5344CB8AC3E}">
        <p14:creationId xmlns:p14="http://schemas.microsoft.com/office/powerpoint/2010/main" val="416181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0" presetClass="path" presetSubtype="0" accel="50000" decel="50000" fill="hold" nodeType="withEffect">
                                  <p:stCondLst>
                                    <p:cond delay="0"/>
                                  </p:stCondLst>
                                  <p:childTnLst>
                                    <p:animMotion origin="layout" path="M 0.0 -3.7037E-6 C 0.17309 -0.04537 0.34635 -0.09051 0.53212 -0.07986 C 0.71806 -0.06921 0.91684 -0.00277 1.11563 0.06389 " pathEditMode="relative" rAng="0" ptsTypes="aaA">
                                      <p:cBhvr>
                                        <p:cTn id="9" dur="2000" spd="-100000" fill="hold"/>
                                        <p:tgtEl>
                                          <p:spTgt spid="6"/>
                                        </p:tgtEl>
                                        <p:attrNameLst>
                                          <p:attrName>ppt_x</p:attrName>
                                          <p:attrName>ppt_y</p:attrName>
                                        </p:attrNameLst>
                                      </p:cBhvr>
                                      <p:rCtr x="55781" y="-1343"/>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0" presetClass="path" presetSubtype="0" accel="50000" decel="50000" fill="hold" nodeType="withEffect">
                                  <p:stCondLst>
                                    <p:cond delay="0"/>
                                  </p:stCondLst>
                                  <p:childTnLst>
                                    <p:animMotion origin="layout" path="M 2.77778E-6 -7.40741E-7 C -0.0382 -0.03912 -0.07639 -0.07801 -0.13837 -0.08379 C -0.2 -0.08958 -0.28611 -0.02592 -0.37066 -0.03541 C -0.45538 -0.0449 -0.55122 -0.09305 -0.64705 -0.1412 " pathEditMode="relative" ptsTypes="aaaA">
                                      <p:cBhvr>
                                        <p:cTn id="15" dur="2000" spd="-100000" fill="hold"/>
                                        <p:tgtEl>
                                          <p:spTgt spid="7"/>
                                        </p:tgtEl>
                                        <p:attrNameLst>
                                          <p:attrName>ppt_x</p:attrName>
                                          <p:attrName>ppt_y</p:attrName>
                                        </p:attrNameLst>
                                      </p:cBhvr>
                                    </p:animMotion>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0" presetClass="path" presetSubtype="0" accel="50000" decel="50000" fill="hold" nodeType="withEffect">
                                  <p:stCondLst>
                                    <p:cond delay="0"/>
                                  </p:stCondLst>
                                  <p:childTnLst>
                                    <p:animMotion origin="layout" path="M 2.77778E-6 0.0 C -0.12188 -0.02523 -0.24375 -0.05023 -0.3842 -0.05208 C -0.52448 -0.05394 -0.74879 -0.00625 -0.84323 -0.01157 C -0.93768 -0.0169 -0.93282 -0.07153 -0.95087 -0.08356 " pathEditMode="relative" rAng="0" ptsTypes="aaaA">
                                      <p:cBhvr>
                                        <p:cTn id="21" dur="2000" spd="-100000" fill="hold"/>
                                        <p:tgtEl>
                                          <p:spTgt spid="8"/>
                                        </p:tgtEl>
                                        <p:attrNameLst>
                                          <p:attrName>ppt_x</p:attrName>
                                          <p:attrName>ppt_y</p:attrName>
                                        </p:attrNameLst>
                                      </p:cBhvr>
                                      <p:rCtr x="-47552"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619672" y="989449"/>
            <a:ext cx="7178055" cy="484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a:xfrm>
            <a:off x="609600" y="427038"/>
            <a:ext cx="8229600" cy="63408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253846"/>
                </a:solidFill>
                <a:latin typeface="Helvetica LT CondensedBlack" pitchFamily="2" charset="0"/>
                <a:ea typeface="+mj-ea"/>
                <a:cs typeface="Arial" pitchFamily="34" charset="0"/>
              </a:defRPr>
            </a:lvl1pPr>
          </a:lstStyle>
          <a:p>
            <a:r>
              <a:rPr lang="en-GB" b="0">
                <a:latin typeface="Janda Manatee Solid" panose="02000506000000020004" pitchFamily="2" charset="0"/>
                <a:ea typeface="Calibri" panose="020F0502020204030204" pitchFamily="34" charset="0"/>
                <a:cs typeface="Times New Roman" panose="02020603050405020304" pitchFamily="18" charset="0"/>
              </a:rPr>
              <a:t>What threats can you see?</a:t>
            </a:r>
            <a:endParaRPr lang="en-GB" dirty="0"/>
          </a:p>
        </p:txBody>
      </p:sp>
    </p:spTree>
    <p:extLst>
      <p:ext uri="{BB962C8B-B14F-4D97-AF65-F5344CB8AC3E}">
        <p14:creationId xmlns:p14="http://schemas.microsoft.com/office/powerpoint/2010/main" val="3145047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320900" y="951694"/>
            <a:ext cx="6502201" cy="479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2"/>
          <p:cNvSpPr txBox="1">
            <a:spLocks/>
          </p:cNvSpPr>
          <p:nvPr/>
        </p:nvSpPr>
        <p:spPr>
          <a:xfrm>
            <a:off x="251520" y="260648"/>
            <a:ext cx="8229600" cy="63408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253846"/>
                </a:solidFill>
                <a:latin typeface="Helvetica LT CondensedBlack" pitchFamily="2" charset="0"/>
                <a:ea typeface="+mj-ea"/>
                <a:cs typeface="Arial" pitchFamily="34" charset="0"/>
              </a:defRPr>
            </a:lvl1pPr>
          </a:lstStyle>
          <a:p>
            <a:r>
              <a:rPr lang="en-GB" b="0" dirty="0">
                <a:latin typeface="Janda Manatee Solid" panose="02000506000000020004" pitchFamily="2" charset="0"/>
                <a:ea typeface="Calibri" panose="020F0502020204030204" pitchFamily="34" charset="0"/>
                <a:cs typeface="Times New Roman" panose="02020603050405020304" pitchFamily="18" charset="0"/>
              </a:rPr>
              <a:t>What threats can you see?</a:t>
            </a:r>
            <a:endParaRPr lang="en-GB" dirty="0"/>
          </a:p>
        </p:txBody>
      </p:sp>
    </p:spTree>
    <p:extLst>
      <p:ext uri="{BB962C8B-B14F-4D97-AF65-F5344CB8AC3E}">
        <p14:creationId xmlns:p14="http://schemas.microsoft.com/office/powerpoint/2010/main" val="2189540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719448" y="926016"/>
            <a:ext cx="7705105" cy="481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a:xfrm>
            <a:off x="251520" y="260648"/>
            <a:ext cx="8229600" cy="63408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253846"/>
                </a:solidFill>
                <a:latin typeface="Helvetica LT CondensedBlack" pitchFamily="2" charset="0"/>
                <a:ea typeface="+mj-ea"/>
                <a:cs typeface="Arial" pitchFamily="34" charset="0"/>
              </a:defRPr>
            </a:lvl1pPr>
          </a:lstStyle>
          <a:p>
            <a:r>
              <a:rPr lang="en-GB" b="0" dirty="0">
                <a:latin typeface="Janda Manatee Solid" panose="02000506000000020004" pitchFamily="2" charset="0"/>
                <a:ea typeface="Calibri" panose="020F0502020204030204" pitchFamily="34" charset="0"/>
                <a:cs typeface="Times New Roman" panose="02020603050405020304" pitchFamily="18" charset="0"/>
              </a:rPr>
              <a:t>What threats can you see?</a:t>
            </a:r>
            <a:endParaRPr lang="en-GB" dirty="0"/>
          </a:p>
        </p:txBody>
      </p:sp>
    </p:spTree>
    <p:extLst>
      <p:ext uri="{BB962C8B-B14F-4D97-AF65-F5344CB8AC3E}">
        <p14:creationId xmlns:p14="http://schemas.microsoft.com/office/powerpoint/2010/main" val="2796404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Education Pilot\Pictures to laminate\Plastics and whales (L. Barrett).jpg"/>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933580"/>
            <a:ext cx="7200800" cy="48005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204844" y="275258"/>
            <a:ext cx="8229600" cy="63408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253846"/>
                </a:solidFill>
                <a:latin typeface="Helvetica LT CondensedBlack" pitchFamily="2" charset="0"/>
                <a:ea typeface="+mj-ea"/>
                <a:cs typeface="Arial" pitchFamily="34" charset="0"/>
              </a:defRPr>
            </a:lvl1pPr>
          </a:lstStyle>
          <a:p>
            <a:r>
              <a:rPr lang="en-GB" b="0" dirty="0">
                <a:latin typeface="Janda Manatee Solid" panose="02000506000000020004" pitchFamily="2" charset="0"/>
                <a:ea typeface="Calibri" panose="020F0502020204030204" pitchFamily="34" charset="0"/>
                <a:cs typeface="Times New Roman" panose="02020603050405020304" pitchFamily="18" charset="0"/>
              </a:rPr>
              <a:t>What threats can you see?</a:t>
            </a:r>
            <a:endParaRPr lang="en-GB" dirty="0"/>
          </a:p>
        </p:txBody>
      </p:sp>
    </p:spTree>
    <p:extLst>
      <p:ext uri="{BB962C8B-B14F-4D97-AF65-F5344CB8AC3E}">
        <p14:creationId xmlns:p14="http://schemas.microsoft.com/office/powerpoint/2010/main" val="3125384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34065"/>
            <a:ext cx="7920880" cy="45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txBox="1">
            <a:spLocks/>
          </p:cNvSpPr>
          <p:nvPr/>
        </p:nvSpPr>
        <p:spPr>
          <a:xfrm>
            <a:off x="241176" y="332656"/>
            <a:ext cx="8229600" cy="63408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253846"/>
                </a:solidFill>
                <a:latin typeface="Helvetica LT CondensedBlack" pitchFamily="2" charset="0"/>
                <a:ea typeface="+mj-ea"/>
                <a:cs typeface="Arial" pitchFamily="34" charset="0"/>
              </a:defRPr>
            </a:lvl1pPr>
          </a:lstStyle>
          <a:p>
            <a:r>
              <a:rPr lang="en-GB" b="0" dirty="0">
                <a:latin typeface="Janda Manatee Solid" panose="02000506000000020004" pitchFamily="2" charset="0"/>
                <a:ea typeface="Calibri" panose="020F0502020204030204" pitchFamily="34" charset="0"/>
                <a:cs typeface="Times New Roman" panose="02020603050405020304" pitchFamily="18" charset="0"/>
              </a:rPr>
              <a:t>What threats can you see?</a:t>
            </a:r>
            <a:endParaRPr lang="en-GB" dirty="0"/>
          </a:p>
        </p:txBody>
      </p:sp>
    </p:spTree>
    <p:extLst>
      <p:ext uri="{BB962C8B-B14F-4D97-AF65-F5344CB8AC3E}">
        <p14:creationId xmlns:p14="http://schemas.microsoft.com/office/powerpoint/2010/main" val="2030228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Grp="1" noChangeArrowheads="1"/>
          </p:cNvSpPr>
          <p:nvPr>
            <p:ph type="title"/>
          </p:nvPr>
        </p:nvSpPr>
        <p:spPr bwMode="auto">
          <a:xfrm>
            <a:off x="0" y="489733"/>
            <a:ext cx="91440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5400" b="0" kern="0" dirty="0">
                <a:solidFill>
                  <a:srgbClr val="00BFB3"/>
                </a:solidFill>
                <a:latin typeface="Janda Manatee Solid" panose="02000506000000020004" pitchFamily="2" charset="0"/>
              </a:rPr>
              <a:t>Class activity:</a:t>
            </a:r>
            <a:br>
              <a:rPr lang="en-GB" b="0" kern="0" dirty="0">
                <a:solidFill>
                  <a:srgbClr val="00BFB3"/>
                </a:solidFill>
                <a:latin typeface="Janda Manatee Solid" panose="02000506000000020004" pitchFamily="2" charset="0"/>
              </a:rPr>
            </a:br>
            <a:br>
              <a:rPr lang="en-GB" b="0" kern="0" dirty="0">
                <a:latin typeface="Janda Manatee Solid" panose="02000506000000020004" pitchFamily="2" charset="0"/>
              </a:rPr>
            </a:br>
            <a:r>
              <a:rPr lang="en-GB" sz="6600" b="0" kern="0" dirty="0">
                <a:latin typeface="Janda Manatee Solid" panose="02000506000000020004" pitchFamily="2" charset="0"/>
              </a:rPr>
              <a:t> </a:t>
            </a:r>
            <a:r>
              <a:rPr lang="en-GB" sz="6500" b="0" kern="0" dirty="0">
                <a:latin typeface="Janda Manatee Solid" panose="02000506000000020004" pitchFamily="2" charset="0"/>
              </a:rPr>
              <a:t>Ocean “musical chairs”</a:t>
            </a:r>
            <a:endParaRPr kumimoji="0" lang="en-US" sz="6500" b="0" i="0" u="none" strike="noStrike" kern="0" cap="none" spc="0" normalizeH="0" baseline="0" noProof="0" dirty="0">
              <a:ln>
                <a:noFill/>
              </a:ln>
              <a:effectLst/>
              <a:uLnTx/>
              <a:uFillTx/>
              <a:latin typeface="Janda Manatee Solid" panose="02000506000000020004" pitchFamily="2" charset="0"/>
            </a:endParaRPr>
          </a:p>
        </p:txBody>
      </p:sp>
      <p:pic>
        <p:nvPicPr>
          <p:cNvPr id="7" name="Picture 5" descr="H:\Education Pilot\Pictures to laminate\blue whal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43557">
            <a:off x="226268" y="3801758"/>
            <a:ext cx="5129104" cy="13791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 Nose Dolphin C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66641" flipH="1">
            <a:off x="4943166" y="3355760"/>
            <a:ext cx="3242587" cy="12071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usic not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7904" y="3336513"/>
            <a:ext cx="423223" cy="6202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usic note clip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8" y="4497040"/>
            <a:ext cx="403505" cy="75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37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0" presetClass="path" presetSubtype="0" accel="50000" decel="50000" fill="hold" nodeType="withEffect">
                                  <p:stCondLst>
                                    <p:cond delay="0"/>
                                  </p:stCondLst>
                                  <p:childTnLst>
                                    <p:animMotion origin="layout" path="M 2.77778E-6 -7.40741E-7 C -0.0382 -0.03912 -0.07639 -0.07801 -0.13837 -0.08379 C -0.2 -0.08958 -0.28611 -0.02592 -0.37066 -0.03541 C -0.45538 -0.0449 -0.55122 -0.09305 -0.64705 -0.1412 " pathEditMode="relative" ptsTypes="aaaA">
                                      <p:cBhvr>
                                        <p:cTn id="13" dur="2000" spd="-100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DCADA24-C207-1901-3A46-6A141BEA5FE6}"/>
              </a:ext>
            </a:extLst>
          </p:cNvPr>
          <p:cNvPicPr>
            <a:picLocks noGrp="1" noChangeAspect="1"/>
          </p:cNvPicPr>
          <p:nvPr>
            <p:ph sz="quarter" idx="10"/>
          </p:nvPr>
        </p:nvPicPr>
        <p:blipFill>
          <a:blip r:embed="rId3"/>
          <a:stretch>
            <a:fillRect/>
          </a:stretch>
        </p:blipFill>
        <p:spPr>
          <a:xfrm>
            <a:off x="323528" y="0"/>
            <a:ext cx="8748472" cy="6814315"/>
          </a:xfrm>
        </p:spPr>
      </p:pic>
    </p:spTree>
    <p:extLst>
      <p:ext uri="{BB962C8B-B14F-4D97-AF65-F5344CB8AC3E}">
        <p14:creationId xmlns:p14="http://schemas.microsoft.com/office/powerpoint/2010/main" val="781814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15FD4-6F94-DBAE-374B-DDFB5F995623}"/>
            </a:ext>
          </a:extLst>
        </p:cNvPr>
        <p:cNvGrpSpPr/>
        <p:nvPr/>
      </p:nvGrpSpPr>
      <p:grpSpPr>
        <a:xfrm>
          <a:off x="0" y="0"/>
          <a:ext cx="0" cy="0"/>
          <a:chOff x="0" y="0"/>
          <a:chExt cx="0" cy="0"/>
        </a:xfrm>
      </p:grpSpPr>
      <p:sp>
        <p:nvSpPr>
          <p:cNvPr id="6" name="Text Box 9">
            <a:extLst>
              <a:ext uri="{FF2B5EF4-FFF2-40B4-BE49-F238E27FC236}">
                <a16:creationId xmlns:a16="http://schemas.microsoft.com/office/drawing/2014/main" id="{9DC94D69-AC86-5254-0D62-0A41ADF7AFD5}"/>
              </a:ext>
            </a:extLst>
          </p:cNvPr>
          <p:cNvSpPr txBox="1">
            <a:spLocks noGrp="1" noChangeArrowheads="1"/>
          </p:cNvSpPr>
          <p:nvPr>
            <p:ph type="title"/>
          </p:nvPr>
        </p:nvSpPr>
        <p:spPr bwMode="auto">
          <a:xfrm>
            <a:off x="-55336" y="369000"/>
            <a:ext cx="91440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5400" b="0" kern="0" dirty="0">
                <a:solidFill>
                  <a:srgbClr val="00BFB3"/>
                </a:solidFill>
                <a:latin typeface="Janda Manatee Solid" panose="02000506000000020004" pitchFamily="2" charset="0"/>
              </a:rPr>
              <a:t>Class activity:</a:t>
            </a:r>
            <a:br>
              <a:rPr lang="en-GB" sz="2800" b="0" kern="0" dirty="0">
                <a:solidFill>
                  <a:srgbClr val="00BFB3"/>
                </a:solidFill>
                <a:latin typeface="Janda Manatee Solid" panose="02000506000000020004" pitchFamily="2" charset="0"/>
              </a:rPr>
            </a:br>
            <a:br>
              <a:rPr lang="en-GB" sz="2800" b="0" kern="0" dirty="0">
                <a:latin typeface="Janda Manatee Solid" panose="02000506000000020004" pitchFamily="2" charset="0"/>
              </a:rPr>
            </a:br>
            <a:r>
              <a:rPr lang="en-GB" sz="6600" b="0" kern="0" dirty="0">
                <a:latin typeface="Janda Manatee Solid" panose="02000506000000020004" pitchFamily="2" charset="0"/>
              </a:rPr>
              <a:t>Whale habitat facts </a:t>
            </a:r>
            <a:endParaRPr kumimoji="0" lang="en-US" sz="5400" b="0" i="0" u="none" strike="noStrike" kern="0" cap="none" spc="0" normalizeH="0" baseline="0" noProof="0" dirty="0">
              <a:ln>
                <a:noFill/>
              </a:ln>
              <a:effectLst/>
              <a:uLnTx/>
              <a:uFillTx/>
              <a:latin typeface="Janda Manatee Solid" panose="02000506000000020004" pitchFamily="2" charset="0"/>
            </a:endParaRPr>
          </a:p>
        </p:txBody>
      </p:sp>
      <p:pic>
        <p:nvPicPr>
          <p:cNvPr id="2" name="Content Placeholder 6">
            <a:extLst>
              <a:ext uri="{FF2B5EF4-FFF2-40B4-BE49-F238E27FC236}">
                <a16:creationId xmlns:a16="http://schemas.microsoft.com/office/drawing/2014/main" id="{75D3E3CE-2C5E-75E4-3783-52FF199AC6F9}"/>
              </a:ext>
            </a:extLst>
          </p:cNvPr>
          <p:cNvPicPr>
            <a:picLocks noGrp="1" noChangeAspect="1"/>
          </p:cNvPicPr>
          <p:nvPr>
            <p:ph sz="quarter" idx="10"/>
          </p:nvPr>
        </p:nvPicPr>
        <p:blipFill>
          <a:blip r:embed="rId3"/>
          <a:stretch>
            <a:fillRect/>
          </a:stretch>
        </p:blipFill>
        <p:spPr>
          <a:xfrm>
            <a:off x="329577" y="2771569"/>
            <a:ext cx="3689538" cy="3062729"/>
          </a:xfrm>
        </p:spPr>
      </p:pic>
      <p:pic>
        <p:nvPicPr>
          <p:cNvPr id="7" name="Picture 6">
            <a:extLst>
              <a:ext uri="{FF2B5EF4-FFF2-40B4-BE49-F238E27FC236}">
                <a16:creationId xmlns:a16="http://schemas.microsoft.com/office/drawing/2014/main" id="{7F639E58-9B21-F0D2-E700-8D9E62317ADC}"/>
              </a:ext>
            </a:extLst>
          </p:cNvPr>
          <p:cNvPicPr>
            <a:picLocks noChangeAspect="1"/>
          </p:cNvPicPr>
          <p:nvPr/>
        </p:nvPicPr>
        <p:blipFill>
          <a:blip r:embed="rId4"/>
          <a:stretch>
            <a:fillRect/>
          </a:stretch>
        </p:blipFill>
        <p:spPr>
          <a:xfrm>
            <a:off x="3675522" y="2771569"/>
            <a:ext cx="5138901" cy="3030040"/>
          </a:xfrm>
          <a:prstGeom prst="rect">
            <a:avLst/>
          </a:prstGeom>
        </p:spPr>
      </p:pic>
    </p:spTree>
    <p:extLst>
      <p:ext uri="{BB962C8B-B14F-4D97-AF65-F5344CB8AC3E}">
        <p14:creationId xmlns:p14="http://schemas.microsoft.com/office/powerpoint/2010/main" val="238494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Grp="1" noChangeArrowheads="1"/>
          </p:cNvSpPr>
          <p:nvPr>
            <p:ph type="title"/>
          </p:nvPr>
        </p:nvSpPr>
        <p:spPr bwMode="auto">
          <a:xfrm>
            <a:off x="0" y="197926"/>
            <a:ext cx="9144000"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5400" b="0" kern="0" dirty="0">
                <a:solidFill>
                  <a:srgbClr val="00BFB3"/>
                </a:solidFill>
                <a:latin typeface="Janda Manatee Solid" panose="02000506000000020004" pitchFamily="2" charset="0"/>
              </a:rPr>
              <a:t>Class activity:</a:t>
            </a:r>
            <a:br>
              <a:rPr lang="en-GB" sz="2800" b="0" kern="0" dirty="0">
                <a:solidFill>
                  <a:srgbClr val="00BFB3"/>
                </a:solidFill>
                <a:latin typeface="Janda Manatee Solid" panose="02000506000000020004" pitchFamily="2" charset="0"/>
              </a:rPr>
            </a:br>
            <a:br>
              <a:rPr lang="en-GB" sz="2800" b="0" kern="0" dirty="0">
                <a:latin typeface="Janda Manatee Solid" panose="02000506000000020004" pitchFamily="2" charset="0"/>
              </a:rPr>
            </a:br>
            <a:r>
              <a:rPr lang="en-GB" sz="6600" b="0" kern="0" dirty="0">
                <a:latin typeface="Janda Manatee Solid" panose="02000506000000020004" pitchFamily="2" charset="0"/>
              </a:rPr>
              <a:t>Good and bad habitat posters</a:t>
            </a:r>
            <a:endParaRPr kumimoji="0" lang="en-US" sz="5400" b="0" i="0" u="none" strike="noStrike" kern="0" cap="none" spc="0" normalizeH="0" baseline="0" noProof="0" dirty="0">
              <a:ln>
                <a:noFill/>
              </a:ln>
              <a:effectLst/>
              <a:uLnTx/>
              <a:uFillTx/>
              <a:latin typeface="Janda Manatee Solid" panose="02000506000000020004"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226"/>
          <a:stretch/>
        </p:blipFill>
        <p:spPr>
          <a:xfrm>
            <a:off x="4860032" y="3687421"/>
            <a:ext cx="3743237" cy="1973331"/>
          </a:xfrm>
          <a:prstGeom prst="rect">
            <a:avLst/>
          </a:prstGeom>
        </p:spPr>
      </p:pic>
      <p:pic>
        <p:nvPicPr>
          <p:cNvPr id="5" name="Picture 1" descr="Q:\UK\MEDIA\IMAGES\Rob Orca\slide_library_image (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253" b="2964"/>
          <a:stretch/>
        </p:blipFill>
        <p:spPr bwMode="auto">
          <a:xfrm>
            <a:off x="529891" y="3687173"/>
            <a:ext cx="3800250" cy="1973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25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Grp="1" noChangeArrowheads="1"/>
          </p:cNvSpPr>
          <p:nvPr>
            <p:ph type="title"/>
          </p:nvPr>
        </p:nvSpPr>
        <p:spPr bwMode="auto">
          <a:xfrm>
            <a:off x="0" y="1556792"/>
            <a:ext cx="5148064"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GB" sz="5400" b="0" kern="0" dirty="0">
                <a:solidFill>
                  <a:srgbClr val="00BFB3"/>
                </a:solidFill>
                <a:latin typeface="Janda Manatee Solid" panose="02000506000000020004" pitchFamily="2" charset="0"/>
              </a:rPr>
              <a:t>Class activity:</a:t>
            </a:r>
            <a:br>
              <a:rPr lang="en-GB" b="0" kern="0" dirty="0">
                <a:solidFill>
                  <a:srgbClr val="00BFB3"/>
                </a:solidFill>
                <a:latin typeface="Janda Manatee Solid" panose="02000506000000020004" pitchFamily="2" charset="0"/>
              </a:rPr>
            </a:br>
            <a:br>
              <a:rPr lang="en-GB" b="0" kern="0" dirty="0">
                <a:latin typeface="Janda Manatee Solid" panose="02000506000000020004" pitchFamily="2" charset="0"/>
              </a:rPr>
            </a:br>
            <a:r>
              <a:rPr lang="en-GB" sz="6000" b="0" kern="0" dirty="0">
                <a:latin typeface="Janda Manatee Solid" panose="02000506000000020004" pitchFamily="2" charset="0"/>
              </a:rPr>
              <a:t>Habitats </a:t>
            </a:r>
            <a:r>
              <a:rPr lang="en-GB" sz="6000" b="0" kern="0" dirty="0">
                <a:latin typeface="Janda Manatee Solid" panose="02000506000000020004" pitchFamily="2" charset="0"/>
                <a:hlinkClick r:id="rId3"/>
              </a:rPr>
              <a:t>quiz</a:t>
            </a:r>
            <a:endParaRPr kumimoji="0" lang="en-US" sz="4800" b="0" i="0" u="none" strike="noStrike" kern="0" cap="none" spc="0" normalizeH="0" baseline="0" noProof="0" dirty="0">
              <a:ln>
                <a:noFill/>
              </a:ln>
              <a:effectLst/>
              <a:uLnTx/>
              <a:uFillTx/>
              <a:latin typeface="Janda Manatee Solid" panose="02000506000000020004" pitchFamily="2"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764704"/>
            <a:ext cx="3275509" cy="4484119"/>
          </a:xfrm>
          <a:prstGeom prst="rect">
            <a:avLst/>
          </a:prstGeom>
        </p:spPr>
      </p:pic>
    </p:spTree>
    <p:extLst>
      <p:ext uri="{BB962C8B-B14F-4D97-AF65-F5344CB8AC3E}">
        <p14:creationId xmlns:p14="http://schemas.microsoft.com/office/powerpoint/2010/main" val="54126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11720" y="242449"/>
            <a:ext cx="4784112" cy="5144255"/>
            <a:chOff x="971600" y="0"/>
            <a:chExt cx="5996700" cy="685800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699" y="0"/>
              <a:ext cx="4792601" cy="68580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5090"/>
            <a:stretch/>
          </p:blipFill>
          <p:spPr>
            <a:xfrm>
              <a:off x="971600" y="2833538"/>
              <a:ext cx="2376264" cy="2899718"/>
            </a:xfrm>
            <a:prstGeom prst="rect">
              <a:avLst/>
            </a:prstGeom>
          </p:spPr>
        </p:pic>
      </p:grpSp>
      <p:sp>
        <p:nvSpPr>
          <p:cNvPr id="13" name="Oval 12"/>
          <p:cNvSpPr/>
          <p:nvPr/>
        </p:nvSpPr>
        <p:spPr>
          <a:xfrm>
            <a:off x="2205109" y="617084"/>
            <a:ext cx="201033" cy="214314"/>
          </a:xfrm>
          <a:prstGeom prst="ellipse">
            <a:avLst/>
          </a:prstGeom>
          <a:solidFill>
            <a:srgbClr val="009DD9">
              <a:lumMod val="20000"/>
              <a:lumOff val="80000"/>
            </a:srgbClr>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20" name="Oval 19"/>
          <p:cNvSpPr/>
          <p:nvPr/>
        </p:nvSpPr>
        <p:spPr>
          <a:xfrm>
            <a:off x="3394793" y="2140303"/>
            <a:ext cx="201033" cy="214314"/>
          </a:xfrm>
          <a:prstGeom prst="ellipse">
            <a:avLst/>
          </a:prstGeom>
          <a:solidFill>
            <a:srgbClr val="0F6FC6"/>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26" name="Oval 25"/>
          <p:cNvSpPr/>
          <p:nvPr/>
        </p:nvSpPr>
        <p:spPr>
          <a:xfrm>
            <a:off x="4045065" y="3116030"/>
            <a:ext cx="201033" cy="214314"/>
          </a:xfrm>
          <a:prstGeom prst="ellipse">
            <a:avLst/>
          </a:prstGeom>
          <a:solidFill>
            <a:srgbClr val="FFC000"/>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C000"/>
              </a:solidFill>
              <a:effectLst/>
              <a:uLnTx/>
              <a:uFillTx/>
              <a:latin typeface="Constantia"/>
              <a:ea typeface="+mn-ea"/>
              <a:cs typeface="+mn-cs"/>
            </a:endParaRPr>
          </a:p>
        </p:txBody>
      </p:sp>
      <p:sp>
        <p:nvSpPr>
          <p:cNvPr id="32" name="Oval 31"/>
          <p:cNvSpPr/>
          <p:nvPr/>
        </p:nvSpPr>
        <p:spPr>
          <a:xfrm>
            <a:off x="3082848" y="5331992"/>
            <a:ext cx="201033" cy="214314"/>
          </a:xfrm>
          <a:prstGeom prst="ellipse">
            <a:avLst/>
          </a:prstGeom>
          <a:solidFill>
            <a:srgbClr val="FF0000"/>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34" name="Oval 33"/>
          <p:cNvSpPr/>
          <p:nvPr/>
        </p:nvSpPr>
        <p:spPr>
          <a:xfrm>
            <a:off x="3164111" y="553978"/>
            <a:ext cx="201033" cy="214314"/>
          </a:xfrm>
          <a:prstGeom prst="ellipse">
            <a:avLst/>
          </a:prstGeom>
          <a:solidFill>
            <a:srgbClr val="FFC000"/>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C000"/>
              </a:solidFill>
              <a:effectLst/>
              <a:uLnTx/>
              <a:uFillTx/>
              <a:latin typeface="Constantia"/>
              <a:ea typeface="+mn-ea"/>
              <a:cs typeface="+mn-cs"/>
            </a:endParaRPr>
          </a:p>
        </p:txBody>
      </p:sp>
      <p:sp>
        <p:nvSpPr>
          <p:cNvPr id="35" name="Oval 34"/>
          <p:cNvSpPr/>
          <p:nvPr/>
        </p:nvSpPr>
        <p:spPr>
          <a:xfrm>
            <a:off x="3293793" y="5162695"/>
            <a:ext cx="201033" cy="214314"/>
          </a:xfrm>
          <a:prstGeom prst="ellipse">
            <a:avLst/>
          </a:prstGeom>
          <a:solidFill>
            <a:srgbClr val="0F6FC6"/>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36" name="Oval 35"/>
          <p:cNvSpPr/>
          <p:nvPr/>
        </p:nvSpPr>
        <p:spPr>
          <a:xfrm>
            <a:off x="6018138" y="1183401"/>
            <a:ext cx="201033" cy="214314"/>
          </a:xfrm>
          <a:prstGeom prst="ellipse">
            <a:avLst/>
          </a:prstGeom>
          <a:solidFill>
            <a:srgbClr val="0F6FC6"/>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42" name="Oval 41"/>
          <p:cNvSpPr/>
          <p:nvPr/>
        </p:nvSpPr>
        <p:spPr>
          <a:xfrm rot="20236629">
            <a:off x="4883569" y="647594"/>
            <a:ext cx="201033" cy="214314"/>
          </a:xfrm>
          <a:prstGeom prst="ellipse">
            <a:avLst/>
          </a:prstGeom>
          <a:solidFill>
            <a:srgbClr val="7CCA62"/>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43" name="Oval 42"/>
          <p:cNvSpPr/>
          <p:nvPr/>
        </p:nvSpPr>
        <p:spPr>
          <a:xfrm rot="20236629">
            <a:off x="4045065" y="3757348"/>
            <a:ext cx="201033" cy="214314"/>
          </a:xfrm>
          <a:prstGeom prst="ellipse">
            <a:avLst/>
          </a:prstGeom>
          <a:solidFill>
            <a:srgbClr val="7CCA62"/>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44" name="Oval 43"/>
          <p:cNvSpPr/>
          <p:nvPr/>
        </p:nvSpPr>
        <p:spPr>
          <a:xfrm rot="20236629">
            <a:off x="4213374" y="5090796"/>
            <a:ext cx="201033" cy="214314"/>
          </a:xfrm>
          <a:prstGeom prst="ellipse">
            <a:avLst/>
          </a:prstGeom>
          <a:solidFill>
            <a:srgbClr val="7CCA62"/>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50" name="Oval 49"/>
          <p:cNvSpPr/>
          <p:nvPr/>
        </p:nvSpPr>
        <p:spPr>
          <a:xfrm>
            <a:off x="4878557" y="452048"/>
            <a:ext cx="183687" cy="191357"/>
          </a:xfrm>
          <a:prstGeom prst="ellipse">
            <a:avLst/>
          </a:prstGeom>
          <a:solidFill>
            <a:sysClr val="windowText" lastClr="000000"/>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51" name="Oval 50"/>
          <p:cNvSpPr/>
          <p:nvPr/>
        </p:nvSpPr>
        <p:spPr>
          <a:xfrm>
            <a:off x="3569295" y="1242000"/>
            <a:ext cx="183687" cy="191357"/>
          </a:xfrm>
          <a:prstGeom prst="ellipse">
            <a:avLst/>
          </a:prstGeom>
          <a:solidFill>
            <a:sysClr val="windowText" lastClr="000000"/>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57" name="Oval 56"/>
          <p:cNvSpPr/>
          <p:nvPr/>
        </p:nvSpPr>
        <p:spPr>
          <a:xfrm>
            <a:off x="6578643" y="214534"/>
            <a:ext cx="201033" cy="214314"/>
          </a:xfrm>
          <a:prstGeom prst="ellipse">
            <a:avLst/>
          </a:prstGeom>
          <a:solidFill>
            <a:srgbClr val="7030A0"/>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58" name="Oval 57"/>
          <p:cNvSpPr/>
          <p:nvPr/>
        </p:nvSpPr>
        <p:spPr>
          <a:xfrm>
            <a:off x="4648945" y="661135"/>
            <a:ext cx="201033" cy="214314"/>
          </a:xfrm>
          <a:prstGeom prst="ellipse">
            <a:avLst/>
          </a:prstGeom>
          <a:solidFill>
            <a:srgbClr val="7030A0"/>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67" name="Oval 66"/>
          <p:cNvSpPr/>
          <p:nvPr/>
        </p:nvSpPr>
        <p:spPr>
          <a:xfrm>
            <a:off x="6507467" y="531265"/>
            <a:ext cx="201033" cy="214314"/>
          </a:xfrm>
          <a:prstGeom prst="ellipse">
            <a:avLst/>
          </a:prstGeom>
          <a:solidFill>
            <a:sysClr val="window" lastClr="FFFFFF"/>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69" name="Oval 68"/>
          <p:cNvSpPr/>
          <p:nvPr/>
        </p:nvSpPr>
        <p:spPr>
          <a:xfrm rot="20236629">
            <a:off x="4232436" y="4312002"/>
            <a:ext cx="201033" cy="214314"/>
          </a:xfrm>
          <a:prstGeom prst="ellipse">
            <a:avLst/>
          </a:prstGeom>
          <a:solidFill>
            <a:srgbClr val="7CCA62"/>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sp>
        <p:nvSpPr>
          <p:cNvPr id="71" name="Oval 70"/>
          <p:cNvSpPr/>
          <p:nvPr/>
        </p:nvSpPr>
        <p:spPr>
          <a:xfrm>
            <a:off x="4136754" y="4285556"/>
            <a:ext cx="100517" cy="107157"/>
          </a:xfrm>
          <a:prstGeom prst="ellipse">
            <a:avLst/>
          </a:prstGeom>
          <a:solidFill>
            <a:srgbClr val="DA26B3"/>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C000"/>
              </a:solidFill>
              <a:effectLst/>
              <a:uLnTx/>
              <a:uFillTx/>
              <a:latin typeface="Constantia"/>
              <a:ea typeface="+mn-ea"/>
              <a:cs typeface="+mn-cs"/>
            </a:endParaRPr>
          </a:p>
        </p:txBody>
      </p:sp>
      <p:sp>
        <p:nvSpPr>
          <p:cNvPr id="72" name="Oval 71"/>
          <p:cNvSpPr/>
          <p:nvPr/>
        </p:nvSpPr>
        <p:spPr>
          <a:xfrm>
            <a:off x="4288650" y="3737419"/>
            <a:ext cx="100517" cy="107157"/>
          </a:xfrm>
          <a:prstGeom prst="ellipse">
            <a:avLst/>
          </a:prstGeom>
          <a:solidFill>
            <a:srgbClr val="DA26B3"/>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C000"/>
              </a:solidFill>
              <a:effectLst/>
              <a:uLnTx/>
              <a:uFillTx/>
              <a:latin typeface="Constantia"/>
              <a:ea typeface="+mn-ea"/>
              <a:cs typeface="+mn-cs"/>
            </a:endParaRPr>
          </a:p>
        </p:txBody>
      </p:sp>
      <p:sp>
        <p:nvSpPr>
          <p:cNvPr id="73" name="Oval 72"/>
          <p:cNvSpPr/>
          <p:nvPr/>
        </p:nvSpPr>
        <p:spPr>
          <a:xfrm>
            <a:off x="3981182" y="2612379"/>
            <a:ext cx="100517" cy="107157"/>
          </a:xfrm>
          <a:prstGeom prst="ellipse">
            <a:avLst/>
          </a:prstGeom>
          <a:solidFill>
            <a:srgbClr val="DA26B3"/>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C000"/>
              </a:solidFill>
              <a:effectLst/>
              <a:uLnTx/>
              <a:uFillTx/>
              <a:latin typeface="Constantia"/>
              <a:ea typeface="+mn-ea"/>
              <a:cs typeface="+mn-cs"/>
            </a:endParaRPr>
          </a:p>
        </p:txBody>
      </p:sp>
      <p:sp>
        <p:nvSpPr>
          <p:cNvPr id="74" name="Oval 73"/>
          <p:cNvSpPr/>
          <p:nvPr/>
        </p:nvSpPr>
        <p:spPr>
          <a:xfrm>
            <a:off x="3444568" y="1752740"/>
            <a:ext cx="100517" cy="107157"/>
          </a:xfrm>
          <a:prstGeom prst="ellipse">
            <a:avLst/>
          </a:prstGeom>
          <a:solidFill>
            <a:srgbClr val="DA26B3"/>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C000"/>
              </a:solidFill>
              <a:effectLst/>
              <a:uLnTx/>
              <a:uFillTx/>
              <a:latin typeface="Constantia"/>
              <a:ea typeface="+mn-ea"/>
              <a:cs typeface="+mn-cs"/>
            </a:endParaRPr>
          </a:p>
        </p:txBody>
      </p:sp>
      <p:sp>
        <p:nvSpPr>
          <p:cNvPr id="75" name="Oval 74"/>
          <p:cNvSpPr/>
          <p:nvPr/>
        </p:nvSpPr>
        <p:spPr>
          <a:xfrm>
            <a:off x="5192766" y="735822"/>
            <a:ext cx="100517" cy="107157"/>
          </a:xfrm>
          <a:prstGeom prst="ellipse">
            <a:avLst/>
          </a:prstGeom>
          <a:solidFill>
            <a:srgbClr val="DA26B3"/>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C000"/>
              </a:solidFill>
              <a:effectLst/>
              <a:uLnTx/>
              <a:uFillTx/>
              <a:latin typeface="Constantia"/>
              <a:ea typeface="+mn-ea"/>
              <a:cs typeface="+mn-cs"/>
            </a:endParaRPr>
          </a:p>
        </p:txBody>
      </p:sp>
      <p:sp>
        <p:nvSpPr>
          <p:cNvPr id="76" name="Oval 75"/>
          <p:cNvSpPr/>
          <p:nvPr/>
        </p:nvSpPr>
        <p:spPr>
          <a:xfrm>
            <a:off x="5651651" y="452048"/>
            <a:ext cx="201033" cy="214314"/>
          </a:xfrm>
          <a:prstGeom prst="ellipse">
            <a:avLst/>
          </a:prstGeom>
          <a:solidFill>
            <a:srgbClr val="009DD9">
              <a:lumMod val="20000"/>
              <a:lumOff val="80000"/>
            </a:srgbClr>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grpSp>
        <p:nvGrpSpPr>
          <p:cNvPr id="9" name="Group 8"/>
          <p:cNvGrpSpPr/>
          <p:nvPr/>
        </p:nvGrpSpPr>
        <p:grpSpPr>
          <a:xfrm>
            <a:off x="-2930571" y="108024"/>
            <a:ext cx="2894059" cy="976585"/>
            <a:chOff x="-3284161" y="108024"/>
            <a:chExt cx="2894059" cy="976585"/>
          </a:xfrm>
        </p:grpSpPr>
        <p:pic>
          <p:nvPicPr>
            <p:cNvPr id="10" name="Picture 23" descr="Blue Whale DR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8840" y="108024"/>
              <a:ext cx="2598738" cy="939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84161" y="684499"/>
              <a:ext cx="15741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F6FC6"/>
                  </a:solidFill>
                  <a:effectLst/>
                  <a:uLnTx/>
                  <a:uFillTx/>
                  <a:latin typeface="Segoe Print" pitchFamily="2" charset="0"/>
                </a:rPr>
                <a:t>Blue whale</a:t>
              </a:r>
            </a:p>
          </p:txBody>
        </p:sp>
      </p:grpSp>
      <p:grpSp>
        <p:nvGrpSpPr>
          <p:cNvPr id="14" name="Group 13"/>
          <p:cNvGrpSpPr/>
          <p:nvPr/>
        </p:nvGrpSpPr>
        <p:grpSpPr>
          <a:xfrm>
            <a:off x="-1805118" y="1761752"/>
            <a:ext cx="1835150" cy="1054634"/>
            <a:chOff x="-2124744" y="1357313"/>
            <a:chExt cx="1835150" cy="1054634"/>
          </a:xfrm>
        </p:grpSpPr>
        <p:grpSp>
          <p:nvGrpSpPr>
            <p:cNvPr id="15" name="Group 14"/>
            <p:cNvGrpSpPr/>
            <p:nvPr/>
          </p:nvGrpSpPr>
          <p:grpSpPr>
            <a:xfrm>
              <a:off x="-2124744" y="1357313"/>
              <a:ext cx="1835150" cy="996950"/>
              <a:chOff x="264319" y="1357313"/>
              <a:chExt cx="1835150" cy="996950"/>
            </a:xfrm>
          </p:grpSpPr>
          <p:pic>
            <p:nvPicPr>
              <p:cNvPr id="17" name="Picture 19" descr="orca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19" y="1357313"/>
                <a:ext cx="1835150" cy="996950"/>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1170115" y="1721471"/>
                <a:ext cx="251987" cy="268634"/>
              </a:xfrm>
              <a:prstGeom prst="ellipse">
                <a:avLst/>
              </a:prstGeom>
              <a:solidFill>
                <a:srgbClr val="0F6FC6"/>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grpSp>
        <p:sp>
          <p:nvSpPr>
            <p:cNvPr id="16" name="TextBox 15"/>
            <p:cNvSpPr txBox="1"/>
            <p:nvPr/>
          </p:nvSpPr>
          <p:spPr>
            <a:xfrm>
              <a:off x="-2124744" y="2011837"/>
              <a:ext cx="103178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F6FC6"/>
                  </a:solidFill>
                  <a:effectLst/>
                  <a:uLnTx/>
                  <a:uFillTx/>
                  <a:latin typeface="Segoe Print" pitchFamily="2" charset="0"/>
                </a:rPr>
                <a:t>Orca</a:t>
              </a:r>
            </a:p>
          </p:txBody>
        </p:sp>
      </p:grpSp>
      <p:grpSp>
        <p:nvGrpSpPr>
          <p:cNvPr id="21" name="Group 20"/>
          <p:cNvGrpSpPr/>
          <p:nvPr/>
        </p:nvGrpSpPr>
        <p:grpSpPr>
          <a:xfrm>
            <a:off x="-2627566" y="3313375"/>
            <a:ext cx="2583369" cy="825530"/>
            <a:chOff x="-3258850" y="2708920"/>
            <a:chExt cx="2583369" cy="825530"/>
          </a:xfrm>
        </p:grpSpPr>
        <p:grpSp>
          <p:nvGrpSpPr>
            <p:cNvPr id="22" name="Group 21"/>
            <p:cNvGrpSpPr/>
            <p:nvPr/>
          </p:nvGrpSpPr>
          <p:grpSpPr>
            <a:xfrm>
              <a:off x="-2340768" y="2708920"/>
              <a:ext cx="1665287" cy="625475"/>
              <a:chOff x="138956" y="2708920"/>
              <a:chExt cx="1665287" cy="625475"/>
            </a:xfrm>
          </p:grpSpPr>
          <p:pic>
            <p:nvPicPr>
              <p:cNvPr id="24" name="Picture 13" descr="Rissos Dolphin C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8956" y="2708920"/>
                <a:ext cx="1665287" cy="625475"/>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p:cNvSpPr/>
              <p:nvPr/>
            </p:nvSpPr>
            <p:spPr>
              <a:xfrm>
                <a:off x="1035957" y="2887340"/>
                <a:ext cx="251987" cy="268634"/>
              </a:xfrm>
              <a:prstGeom prst="ellipse">
                <a:avLst/>
              </a:prstGeom>
              <a:solidFill>
                <a:srgbClr val="FFC000"/>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F6FC6">
                      <a:lumMod val="40000"/>
                      <a:lumOff val="60000"/>
                    </a:srgbClr>
                  </a:solidFill>
                  <a:effectLst/>
                  <a:uLnTx/>
                  <a:uFillTx/>
                  <a:latin typeface="Constantia"/>
                  <a:ea typeface="+mn-ea"/>
                  <a:cs typeface="+mn-cs"/>
                </a:endParaRPr>
              </a:p>
            </p:txBody>
          </p:sp>
        </p:grpSp>
        <p:sp>
          <p:nvSpPr>
            <p:cNvPr id="23" name="TextBox 22"/>
            <p:cNvSpPr txBox="1"/>
            <p:nvPr/>
          </p:nvSpPr>
          <p:spPr>
            <a:xfrm>
              <a:off x="-3258850" y="3134340"/>
              <a:ext cx="216589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F6FC6"/>
                  </a:solidFill>
                  <a:effectLst/>
                  <a:uLnTx/>
                  <a:uFillTx/>
                  <a:latin typeface="Segoe Print" pitchFamily="2" charset="0"/>
                </a:rPr>
                <a:t>Risso’s</a:t>
              </a:r>
              <a:r>
                <a:rPr kumimoji="0" lang="en-GB" sz="2000" b="0" i="0" u="none" strike="noStrike" kern="0" cap="none" spc="0" normalizeH="0" baseline="0" noProof="0" dirty="0">
                  <a:ln>
                    <a:noFill/>
                  </a:ln>
                  <a:solidFill>
                    <a:srgbClr val="0F6FC6"/>
                  </a:solidFill>
                  <a:effectLst/>
                  <a:uLnTx/>
                  <a:uFillTx/>
                  <a:latin typeface="Segoe Print" pitchFamily="2" charset="0"/>
                </a:rPr>
                <a:t> dolphin</a:t>
              </a:r>
            </a:p>
          </p:txBody>
        </p:sp>
      </p:grpSp>
      <p:grpSp>
        <p:nvGrpSpPr>
          <p:cNvPr id="27" name="Group 26"/>
          <p:cNvGrpSpPr/>
          <p:nvPr/>
        </p:nvGrpSpPr>
        <p:grpSpPr>
          <a:xfrm>
            <a:off x="-2583369" y="4613936"/>
            <a:ext cx="2583369" cy="862168"/>
            <a:chOff x="-2916498" y="5980160"/>
            <a:chExt cx="2583369" cy="862168"/>
          </a:xfrm>
        </p:grpSpPr>
        <p:grpSp>
          <p:nvGrpSpPr>
            <p:cNvPr id="28" name="Group 27"/>
            <p:cNvGrpSpPr/>
            <p:nvPr/>
          </p:nvGrpSpPr>
          <p:grpSpPr>
            <a:xfrm>
              <a:off x="-2036330" y="5980160"/>
              <a:ext cx="1689100" cy="538162"/>
              <a:chOff x="250485" y="5969794"/>
              <a:chExt cx="1689100" cy="538162"/>
            </a:xfrm>
          </p:grpSpPr>
          <p:pic>
            <p:nvPicPr>
              <p:cNvPr id="30" name="Picture 32" descr="common camm1"/>
              <p:cNvPicPr>
                <a:picLocks noChangeAspect="1" noChangeArrowheads="1"/>
              </p:cNvPicPr>
              <p:nvPr/>
            </p:nvPicPr>
            <p:blipFill>
              <a:blip r:embed="rId8" cstate="print">
                <a:clrChange>
                  <a:clrFrom>
                    <a:srgbClr val="00DEFF"/>
                  </a:clrFrom>
                  <a:clrTo>
                    <a:srgbClr val="00DEFF">
                      <a:alpha val="0"/>
                    </a:srgbClr>
                  </a:clrTo>
                </a:clrChange>
                <a:extLst>
                  <a:ext uri="{28A0092B-C50C-407E-A947-70E740481C1C}">
                    <a14:useLocalDpi xmlns:a14="http://schemas.microsoft.com/office/drawing/2010/main" val="0"/>
                  </a:ext>
                </a:extLst>
              </a:blip>
              <a:srcRect/>
              <a:stretch>
                <a:fillRect/>
              </a:stretch>
            </p:blipFill>
            <p:spPr>
              <a:xfrm>
                <a:off x="250485" y="5969794"/>
                <a:ext cx="1689100" cy="5381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Oval 30"/>
              <p:cNvSpPr/>
              <p:nvPr/>
            </p:nvSpPr>
            <p:spPr>
              <a:xfrm>
                <a:off x="977170" y="6105005"/>
                <a:ext cx="251987" cy="268634"/>
              </a:xfrm>
              <a:prstGeom prst="ellipse">
                <a:avLst/>
              </a:prstGeom>
              <a:solidFill>
                <a:srgbClr val="FF0000"/>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grpSp>
        <p:sp>
          <p:nvSpPr>
            <p:cNvPr id="29" name="TextBox 28"/>
            <p:cNvSpPr txBox="1"/>
            <p:nvPr/>
          </p:nvSpPr>
          <p:spPr>
            <a:xfrm>
              <a:off x="-2916498" y="6442218"/>
              <a:ext cx="258336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F6FC6"/>
                  </a:solidFill>
                  <a:effectLst/>
                  <a:uLnTx/>
                  <a:uFillTx/>
                  <a:latin typeface="Segoe Print" pitchFamily="2" charset="0"/>
                </a:rPr>
                <a:t>Common dolphin</a:t>
              </a:r>
            </a:p>
          </p:txBody>
        </p:sp>
      </p:grpSp>
      <p:grpSp>
        <p:nvGrpSpPr>
          <p:cNvPr id="37" name="Group 36"/>
          <p:cNvGrpSpPr/>
          <p:nvPr/>
        </p:nvGrpSpPr>
        <p:grpSpPr>
          <a:xfrm>
            <a:off x="9093190" y="138998"/>
            <a:ext cx="2760223" cy="985746"/>
            <a:chOff x="8933652" y="345134"/>
            <a:chExt cx="2760223" cy="985746"/>
          </a:xfrm>
        </p:grpSpPr>
        <p:grpSp>
          <p:nvGrpSpPr>
            <p:cNvPr id="38" name="Group 37"/>
            <p:cNvGrpSpPr/>
            <p:nvPr/>
          </p:nvGrpSpPr>
          <p:grpSpPr>
            <a:xfrm flipH="1">
              <a:off x="9252520" y="345134"/>
              <a:ext cx="1876425" cy="698500"/>
              <a:chOff x="6876256" y="309290"/>
              <a:chExt cx="1876425" cy="698500"/>
            </a:xfrm>
          </p:grpSpPr>
          <p:pic>
            <p:nvPicPr>
              <p:cNvPr id="40" name="Picture 10" descr="B Nose Dolphin C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6256" y="309290"/>
                <a:ext cx="1876425" cy="6985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00001C"/>
                      </a:outerShdw>
                    </a:effectLst>
                  </a14:hiddenEffects>
                </a:ext>
              </a:extLst>
            </p:spPr>
          </p:pic>
          <p:sp>
            <p:nvSpPr>
              <p:cNvPr id="41" name="Oval 40"/>
              <p:cNvSpPr/>
              <p:nvPr/>
            </p:nvSpPr>
            <p:spPr>
              <a:xfrm>
                <a:off x="7786083" y="495170"/>
                <a:ext cx="251987" cy="268634"/>
              </a:xfrm>
              <a:prstGeom prst="ellipse">
                <a:avLst/>
              </a:prstGeom>
              <a:solidFill>
                <a:srgbClr val="7CCA62"/>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grpSp>
        <p:sp>
          <p:nvSpPr>
            <p:cNvPr id="39" name="TextBox 38"/>
            <p:cNvSpPr txBox="1"/>
            <p:nvPr/>
          </p:nvSpPr>
          <p:spPr>
            <a:xfrm>
              <a:off x="8933652" y="930770"/>
              <a:ext cx="276022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F6FC6"/>
                  </a:solidFill>
                  <a:effectLst/>
                  <a:uLnTx/>
                  <a:uFillTx/>
                  <a:latin typeface="Segoe Print" pitchFamily="2" charset="0"/>
                </a:rPr>
                <a:t>Bottlenose dolphin</a:t>
              </a:r>
            </a:p>
          </p:txBody>
        </p:sp>
      </p:grpSp>
      <p:grpSp>
        <p:nvGrpSpPr>
          <p:cNvPr id="45" name="Group 44"/>
          <p:cNvGrpSpPr/>
          <p:nvPr/>
        </p:nvGrpSpPr>
        <p:grpSpPr>
          <a:xfrm>
            <a:off x="9180233" y="1291156"/>
            <a:ext cx="2386013" cy="913708"/>
            <a:chOff x="9170660" y="1433987"/>
            <a:chExt cx="2386013" cy="913708"/>
          </a:xfrm>
        </p:grpSpPr>
        <p:grpSp>
          <p:nvGrpSpPr>
            <p:cNvPr id="46" name="Group 45"/>
            <p:cNvGrpSpPr/>
            <p:nvPr/>
          </p:nvGrpSpPr>
          <p:grpSpPr>
            <a:xfrm flipH="1">
              <a:off x="9170660" y="1433987"/>
              <a:ext cx="2386013" cy="577850"/>
              <a:chOff x="6607493" y="1393827"/>
              <a:chExt cx="2386013" cy="577850"/>
            </a:xfrm>
          </p:grpSpPr>
          <p:pic>
            <p:nvPicPr>
              <p:cNvPr id="48" name="Picture 14" descr="Minke Whale DR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07493" y="1393827"/>
                <a:ext cx="2386013" cy="577850"/>
              </a:xfrm>
              <a:prstGeom prst="rect">
                <a:avLst/>
              </a:prstGeom>
              <a:noFill/>
              <a:extLst>
                <a:ext uri="{909E8E84-426E-40DD-AFC4-6F175D3DCCD1}">
                  <a14:hiddenFill xmlns:a14="http://schemas.microsoft.com/office/drawing/2010/main">
                    <a:solidFill>
                      <a:srgbClr val="FFFFFF"/>
                    </a:solidFill>
                  </a14:hiddenFill>
                </a:ext>
              </a:extLst>
            </p:spPr>
          </p:pic>
          <p:sp>
            <p:nvSpPr>
              <p:cNvPr id="49" name="Oval 48"/>
              <p:cNvSpPr/>
              <p:nvPr/>
            </p:nvSpPr>
            <p:spPr>
              <a:xfrm>
                <a:off x="7785384" y="1498637"/>
                <a:ext cx="251987" cy="268634"/>
              </a:xfrm>
              <a:prstGeom prst="ellipse">
                <a:avLst/>
              </a:prstGeom>
              <a:solidFill>
                <a:sysClr val="windowText" lastClr="000000"/>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grpSp>
        <p:sp>
          <p:nvSpPr>
            <p:cNvPr id="47" name="TextBox 46"/>
            <p:cNvSpPr txBox="1"/>
            <p:nvPr/>
          </p:nvSpPr>
          <p:spPr>
            <a:xfrm>
              <a:off x="9226816" y="1947585"/>
              <a:ext cx="184906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F6FC6"/>
                  </a:solidFill>
                  <a:effectLst/>
                  <a:uLnTx/>
                  <a:uFillTx/>
                  <a:latin typeface="Segoe Print" pitchFamily="2" charset="0"/>
                </a:rPr>
                <a:t>Minke whale</a:t>
              </a:r>
            </a:p>
          </p:txBody>
        </p:sp>
      </p:grpSp>
      <p:grpSp>
        <p:nvGrpSpPr>
          <p:cNvPr id="52" name="Group 51"/>
          <p:cNvGrpSpPr/>
          <p:nvPr/>
        </p:nvGrpSpPr>
        <p:grpSpPr>
          <a:xfrm>
            <a:off x="9107766" y="2527300"/>
            <a:ext cx="2458480" cy="1189732"/>
            <a:chOff x="8933652" y="2887340"/>
            <a:chExt cx="2458480" cy="1189732"/>
          </a:xfrm>
        </p:grpSpPr>
        <p:grpSp>
          <p:nvGrpSpPr>
            <p:cNvPr id="53" name="Group 52"/>
            <p:cNvGrpSpPr/>
            <p:nvPr/>
          </p:nvGrpSpPr>
          <p:grpSpPr>
            <a:xfrm flipH="1">
              <a:off x="9189163" y="2887340"/>
              <a:ext cx="2127250" cy="842963"/>
              <a:chOff x="6723158" y="2824310"/>
              <a:chExt cx="2127250" cy="842963"/>
            </a:xfrm>
          </p:grpSpPr>
          <p:pic>
            <p:nvPicPr>
              <p:cNvPr id="55" name="Picture 24" descr="Humpback CA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10315">
                <a:off x="6723158" y="2824310"/>
                <a:ext cx="2127250" cy="842963"/>
              </a:xfrm>
              <a:prstGeom prst="rect">
                <a:avLst/>
              </a:prstGeom>
              <a:noFill/>
              <a:extLst>
                <a:ext uri="{909E8E84-426E-40DD-AFC4-6F175D3DCCD1}">
                  <a14:hiddenFill xmlns:a14="http://schemas.microsoft.com/office/drawing/2010/main">
                    <a:solidFill>
                      <a:srgbClr val="FFFFFF"/>
                    </a:solidFill>
                  </a14:hiddenFill>
                </a:ext>
              </a:extLst>
            </p:spPr>
          </p:pic>
          <p:sp>
            <p:nvSpPr>
              <p:cNvPr id="56" name="Oval 55"/>
              <p:cNvSpPr/>
              <p:nvPr/>
            </p:nvSpPr>
            <p:spPr>
              <a:xfrm>
                <a:off x="7800500" y="3021657"/>
                <a:ext cx="251987" cy="268634"/>
              </a:xfrm>
              <a:prstGeom prst="ellipse">
                <a:avLst/>
              </a:prstGeom>
              <a:solidFill>
                <a:srgbClr val="7030A0"/>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grpSp>
        <p:sp>
          <p:nvSpPr>
            <p:cNvPr id="54" name="TextBox 53"/>
            <p:cNvSpPr txBox="1"/>
            <p:nvPr/>
          </p:nvSpPr>
          <p:spPr>
            <a:xfrm>
              <a:off x="8933652" y="3676962"/>
              <a:ext cx="24584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F6FC6"/>
                  </a:solidFill>
                  <a:effectLst/>
                  <a:uLnTx/>
                  <a:uFillTx/>
                  <a:latin typeface="Segoe Print" pitchFamily="2" charset="0"/>
                </a:rPr>
                <a:t>Humpback whale</a:t>
              </a:r>
            </a:p>
          </p:txBody>
        </p:sp>
      </p:grpSp>
      <p:grpSp>
        <p:nvGrpSpPr>
          <p:cNvPr id="62" name="Group 61"/>
          <p:cNvGrpSpPr/>
          <p:nvPr/>
        </p:nvGrpSpPr>
        <p:grpSpPr>
          <a:xfrm>
            <a:off x="9155230" y="4999432"/>
            <a:ext cx="2386013" cy="877840"/>
            <a:chOff x="9185775" y="5980160"/>
            <a:chExt cx="2386013" cy="877840"/>
          </a:xfrm>
        </p:grpSpPr>
        <p:grpSp>
          <p:nvGrpSpPr>
            <p:cNvPr id="63" name="Group 62"/>
            <p:cNvGrpSpPr/>
            <p:nvPr/>
          </p:nvGrpSpPr>
          <p:grpSpPr>
            <a:xfrm flipH="1">
              <a:off x="9197314" y="5980160"/>
              <a:ext cx="1858962" cy="601662"/>
              <a:chOff x="6857302" y="5901359"/>
              <a:chExt cx="1858962" cy="601662"/>
            </a:xfrm>
          </p:grpSpPr>
          <p:pic>
            <p:nvPicPr>
              <p:cNvPr id="65" name="Picture 25" descr="Sperm Whale CA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52942">
                <a:off x="6857302" y="5901359"/>
                <a:ext cx="1858962" cy="601662"/>
              </a:xfrm>
              <a:prstGeom prst="rect">
                <a:avLst/>
              </a:prstGeom>
              <a:noFill/>
              <a:extLst>
                <a:ext uri="{909E8E84-426E-40DD-AFC4-6F175D3DCCD1}">
                  <a14:hiddenFill xmlns:a14="http://schemas.microsoft.com/office/drawing/2010/main">
                    <a:solidFill>
                      <a:srgbClr val="FFFFFF"/>
                    </a:solidFill>
                  </a14:hiddenFill>
                </a:ext>
              </a:extLst>
            </p:spPr>
          </p:pic>
          <p:sp>
            <p:nvSpPr>
              <p:cNvPr id="66" name="Oval 65"/>
              <p:cNvSpPr/>
              <p:nvPr/>
            </p:nvSpPr>
            <p:spPr>
              <a:xfrm>
                <a:off x="7688474" y="5980607"/>
                <a:ext cx="251987" cy="268634"/>
              </a:xfrm>
              <a:prstGeom prst="ellipse">
                <a:avLst/>
              </a:prstGeom>
              <a:solidFill>
                <a:sysClr val="window" lastClr="FFFFFF"/>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onstantia"/>
                  <a:ea typeface="+mn-ea"/>
                  <a:cs typeface="+mn-cs"/>
                </a:endParaRPr>
              </a:p>
            </p:txBody>
          </p:sp>
        </p:grpSp>
        <p:sp>
          <p:nvSpPr>
            <p:cNvPr id="64" name="TextBox 63"/>
            <p:cNvSpPr txBox="1"/>
            <p:nvPr/>
          </p:nvSpPr>
          <p:spPr>
            <a:xfrm>
              <a:off x="9185775" y="6457890"/>
              <a:ext cx="238601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F6FC6"/>
                  </a:solidFill>
                  <a:effectLst/>
                  <a:uLnTx/>
                  <a:uFillTx/>
                  <a:latin typeface="Segoe Print" pitchFamily="2" charset="0"/>
                </a:rPr>
                <a:t>Sperm whale</a:t>
              </a:r>
            </a:p>
          </p:txBody>
        </p:sp>
      </p:grpSp>
      <p:grpSp>
        <p:nvGrpSpPr>
          <p:cNvPr id="19" name="Group 18"/>
          <p:cNvGrpSpPr/>
          <p:nvPr/>
        </p:nvGrpSpPr>
        <p:grpSpPr>
          <a:xfrm>
            <a:off x="9155230" y="3861048"/>
            <a:ext cx="2458480" cy="801429"/>
            <a:chOff x="9155230" y="3842194"/>
            <a:chExt cx="2458480" cy="801429"/>
          </a:xfrm>
        </p:grpSpPr>
        <p:grpSp>
          <p:nvGrpSpPr>
            <p:cNvPr id="59" name="Group 58"/>
            <p:cNvGrpSpPr/>
            <p:nvPr/>
          </p:nvGrpSpPr>
          <p:grpSpPr>
            <a:xfrm>
              <a:off x="9155230" y="3842194"/>
              <a:ext cx="2458480" cy="801429"/>
              <a:chOff x="8933652" y="4467841"/>
              <a:chExt cx="2458480" cy="801429"/>
            </a:xfrm>
          </p:grpSpPr>
          <p:pic>
            <p:nvPicPr>
              <p:cNvPr id="60" name="Picture 11" descr="Harbour Porpoise CA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9498583" y="4467841"/>
                <a:ext cx="1630362" cy="46355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8933652" y="4869160"/>
                <a:ext cx="24584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F6FC6"/>
                    </a:solidFill>
                    <a:effectLst/>
                    <a:uLnTx/>
                    <a:uFillTx/>
                    <a:latin typeface="Segoe Print" pitchFamily="2" charset="0"/>
                  </a:rPr>
                  <a:t>Harbour porpoise</a:t>
                </a:r>
              </a:p>
            </p:txBody>
          </p:sp>
        </p:grpSp>
        <p:sp>
          <p:nvSpPr>
            <p:cNvPr id="70" name="Oval 69"/>
            <p:cNvSpPr/>
            <p:nvPr/>
          </p:nvSpPr>
          <p:spPr>
            <a:xfrm>
              <a:off x="10272722" y="4020669"/>
              <a:ext cx="100517" cy="107157"/>
            </a:xfrm>
            <a:prstGeom prst="ellipse">
              <a:avLst/>
            </a:prstGeom>
            <a:solidFill>
              <a:srgbClr val="DA26B3"/>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C000"/>
                </a:solidFill>
                <a:effectLst/>
                <a:uLnTx/>
                <a:uFillTx/>
                <a:latin typeface="Constantia"/>
                <a:ea typeface="+mn-ea"/>
                <a:cs typeface="+mn-cs"/>
              </a:endParaRPr>
            </a:p>
          </p:txBody>
        </p:sp>
      </p:grpSp>
      <p:sp>
        <p:nvSpPr>
          <p:cNvPr id="82" name="Title 2"/>
          <p:cNvSpPr>
            <a:spLocks noGrp="1"/>
          </p:cNvSpPr>
          <p:nvPr>
            <p:ph type="title"/>
          </p:nvPr>
        </p:nvSpPr>
        <p:spPr>
          <a:xfrm>
            <a:off x="208020" y="6054277"/>
            <a:ext cx="5910634" cy="634082"/>
          </a:xfrm>
        </p:spPr>
        <p:txBody>
          <a:bodyPr>
            <a:noAutofit/>
          </a:bodyPr>
          <a:lstStyle/>
          <a:p>
            <a:pPr>
              <a:lnSpc>
                <a:spcPct val="107000"/>
              </a:lnSpc>
              <a:spcAft>
                <a:spcPts val="800"/>
              </a:spcAft>
            </a:pPr>
            <a:r>
              <a:rPr lang="en-GB" sz="2400" b="0" dirty="0">
                <a:latin typeface="Helvetica LT Condensed"/>
                <a:ea typeface="Calibri" panose="020F0502020204030204" pitchFamily="34" charset="0"/>
                <a:cs typeface="Times New Roman" panose="02020603050405020304" pitchFamily="18" charset="0"/>
              </a:rPr>
              <a:t>This map shows where some of them are usually seen.</a:t>
            </a:r>
            <a:endParaRPr lang="en-GB" sz="2400" b="0" dirty="0">
              <a:latin typeface="Helvetica LT Condensed"/>
            </a:endParaRPr>
          </a:p>
        </p:txBody>
      </p:sp>
    </p:spTree>
    <p:extLst>
      <p:ext uri="{BB962C8B-B14F-4D97-AF65-F5344CB8AC3E}">
        <p14:creationId xmlns:p14="http://schemas.microsoft.com/office/powerpoint/2010/main" val="220824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5781 0.03518 L 0.12708 0.07523 C 0.14149 0.08425 0.16302 0.08912 0.18559 0.08912 C 0.21128 0.08912 0.23194 0.08425 0.24635 0.07523 L 0.31562 0.03518 " pathEditMode="relative" rAng="0" ptsTypes="AAAAA">
                                      <p:cBhvr>
                                        <p:cTn id="6" dur="2000" fill="hold"/>
                                        <p:tgtEl>
                                          <p:spTgt spid="9"/>
                                        </p:tgtEl>
                                        <p:attrNameLst>
                                          <p:attrName>ppt_x</p:attrName>
                                          <p:attrName>ppt_y</p:attrName>
                                        </p:attrNameLst>
                                      </p:cBhvr>
                                      <p:rCtr x="12882" y="2685"/>
                                    </p:animMotion>
                                  </p:childTnLst>
                                </p:cTn>
                              </p:par>
                            </p:childTnLst>
                          </p:cTn>
                        </p:par>
                        <p:par>
                          <p:cTn id="7" fill="hold">
                            <p:stCondLst>
                              <p:cond delay="2000"/>
                            </p:stCondLst>
                            <p:childTnLst>
                              <p:par>
                                <p:cTn id="8" presetID="37" presetClass="path" presetSubtype="0" accel="50000" decel="50000" fill="hold" nodeType="afterEffect">
                                  <p:stCondLst>
                                    <p:cond delay="0"/>
                                  </p:stCondLst>
                                  <p:childTnLst>
                                    <p:animMotion origin="layout" path="M 0 0 L 0.067 0.04 C 0.081 0.049 0.102 0.054 0.124 0.054 C 0.149 0.054 0.169 0.049 0.183 0.04 L 0.25 0 E" pathEditMode="relative" ptsTypes="">
                                      <p:cBhvr>
                                        <p:cTn id="9" dur="2000" fill="hold"/>
                                        <p:tgtEl>
                                          <p:spTgt spid="14"/>
                                        </p:tgtEl>
                                        <p:attrNameLst>
                                          <p:attrName>ppt_x</p:attrName>
                                          <p:attrName>ppt_y</p:attrName>
                                        </p:attrNameLst>
                                      </p:cBhvr>
                                    </p:animMotion>
                                  </p:childTnLst>
                                </p:cTn>
                              </p:par>
                            </p:childTnLst>
                          </p:cTn>
                        </p:par>
                        <p:par>
                          <p:cTn id="10" fill="hold">
                            <p:stCondLst>
                              <p:cond delay="4000"/>
                            </p:stCondLst>
                            <p:childTnLst>
                              <p:par>
                                <p:cTn id="11" presetID="37" presetClass="path" presetSubtype="0" accel="50000" decel="50000" fill="hold" nodeType="afterEffect">
                                  <p:stCondLst>
                                    <p:cond delay="0"/>
                                  </p:stCondLst>
                                  <p:childTnLst>
                                    <p:animMotion origin="layout" path="M 0.03281 -0.04951 L 0.09983 -0.00949 C 0.11389 -0.00047 0.1349 0.00439 0.15677 0.00439 C 0.18177 0.00439 0.20174 -0.00047 0.2158 -0.00949 L 0.28281 -0.04951 " pathEditMode="relative" rAng="0" ptsTypes="FffFF">
                                      <p:cBhvr>
                                        <p:cTn id="12" dur="2000" fill="hold"/>
                                        <p:tgtEl>
                                          <p:spTgt spid="21"/>
                                        </p:tgtEl>
                                        <p:attrNameLst>
                                          <p:attrName>ppt_x</p:attrName>
                                          <p:attrName>ppt_y</p:attrName>
                                        </p:attrNameLst>
                                      </p:cBhvr>
                                      <p:rCtr x="12500" y="2683"/>
                                    </p:animMotion>
                                  </p:childTnLst>
                                </p:cTn>
                              </p:par>
                            </p:childTnLst>
                          </p:cTn>
                        </p:par>
                        <p:par>
                          <p:cTn id="13" fill="hold">
                            <p:stCondLst>
                              <p:cond delay="6000"/>
                            </p:stCondLst>
                            <p:childTnLst>
                              <p:par>
                                <p:cTn id="14" presetID="37" presetClass="path" presetSubtype="0" accel="50000" decel="50000" fill="hold" nodeType="afterEffect">
                                  <p:stCondLst>
                                    <p:cond delay="0"/>
                                  </p:stCondLst>
                                  <p:childTnLst>
                                    <p:animMotion origin="layout" path="M 0.03281 -0.04626 L 0.09983 -0.00624 C 0.11389 0.00278 0.1349 0.00764 0.15677 0.00764 C 0.18177 0.00764 0.20174 0.00278 0.2158 -0.00624 L 0.28281 -0.04626 " pathEditMode="relative" rAng="0" ptsTypes="FffFF">
                                      <p:cBhvr>
                                        <p:cTn id="15" dur="2000" fill="hold"/>
                                        <p:tgtEl>
                                          <p:spTgt spid="27"/>
                                        </p:tgtEl>
                                        <p:attrNameLst>
                                          <p:attrName>ppt_x</p:attrName>
                                          <p:attrName>ppt_y</p:attrName>
                                        </p:attrNameLst>
                                      </p:cBhvr>
                                      <p:rCtr x="12500" y="2683"/>
                                    </p:animMotion>
                                  </p:childTnLst>
                                </p:cTn>
                              </p:par>
                            </p:childTnLst>
                          </p:cTn>
                        </p:par>
                        <p:par>
                          <p:cTn id="16" fill="hold">
                            <p:stCondLst>
                              <p:cond delay="8000"/>
                            </p:stCondLst>
                            <p:childTnLst>
                              <p:par>
                                <p:cTn id="17" presetID="37" presetClass="path" presetSubtype="0" accel="50000" decel="50000" fill="hold" nodeType="afterEffect">
                                  <p:stCondLst>
                                    <p:cond delay="0"/>
                                  </p:stCondLst>
                                  <p:childTnLst>
                                    <p:animMotion origin="layout" path="M -0.27882 -0.00116 L -0.2118 0.03889 C -0.19774 0.04792 -0.17673 0.05278 -0.15486 0.05278 C -0.12986 0.05278 -0.10989 0.04792 -0.09583 0.03889 L -0.02882 -0.00116 " pathEditMode="relative" rAng="0" ptsTypes="AAAAA">
                                      <p:cBhvr>
                                        <p:cTn id="18" dur="2000" spd="-100000" fill="hold"/>
                                        <p:tgtEl>
                                          <p:spTgt spid="37"/>
                                        </p:tgtEl>
                                        <p:attrNameLst>
                                          <p:attrName>ppt_x</p:attrName>
                                          <p:attrName>ppt_y</p:attrName>
                                        </p:attrNameLst>
                                      </p:cBhvr>
                                      <p:rCtr x="12500" y="2685"/>
                                    </p:animMotion>
                                  </p:childTnLst>
                                </p:cTn>
                              </p:par>
                            </p:childTnLst>
                          </p:cTn>
                        </p:par>
                        <p:par>
                          <p:cTn id="19" fill="hold">
                            <p:stCondLst>
                              <p:cond delay="10000"/>
                            </p:stCondLst>
                            <p:childTnLst>
                              <p:par>
                                <p:cTn id="20" presetID="37" presetClass="path" presetSubtype="0" accel="50000" decel="50000" fill="hold" nodeType="afterEffect">
                                  <p:stCondLst>
                                    <p:cond delay="0"/>
                                  </p:stCondLst>
                                  <p:childTnLst>
                                    <p:animMotion origin="layout" path="M -0.27518 -1.11111E-6 L -0.20157 0.04005 C -0.18612 0.04908 -0.16285 0.05394 -0.13889 0.05394 C -0.11129 0.05394 -0.08941 0.04908 -0.07396 0.04005 L 5E-6 -1.11111E-6 " pathEditMode="relative" rAng="0" ptsTypes="AAAAA">
                                      <p:cBhvr>
                                        <p:cTn id="21" dur="2000" spd="-100000" fill="hold"/>
                                        <p:tgtEl>
                                          <p:spTgt spid="45"/>
                                        </p:tgtEl>
                                        <p:attrNameLst>
                                          <p:attrName>ppt_x</p:attrName>
                                          <p:attrName>ppt_y</p:attrName>
                                        </p:attrNameLst>
                                      </p:cBhvr>
                                      <p:rCtr x="13750" y="2685"/>
                                    </p:animMotion>
                                  </p:childTnLst>
                                </p:cTn>
                              </p:par>
                            </p:childTnLst>
                          </p:cTn>
                        </p:par>
                        <p:par>
                          <p:cTn id="22" fill="hold">
                            <p:stCondLst>
                              <p:cond delay="12000"/>
                            </p:stCondLst>
                            <p:childTnLst>
                              <p:par>
                                <p:cTn id="23" presetID="37" presetClass="path" presetSubtype="0" accel="50000" decel="50000" fill="hold" nodeType="afterEffect">
                                  <p:stCondLst>
                                    <p:cond delay="0"/>
                                  </p:stCondLst>
                                  <p:childTnLst>
                                    <p:animMotion origin="layout" path="M -0.275 -0.02847 L -0.20798 0.01158 C -0.19392 0.0206 -0.17291 0.02547 -0.15104 0.02547 C -0.12604 0.02547 -0.10607 0.0206 -0.09201 0.01158 L -0.025 -0.02847 " pathEditMode="relative" rAng="0" ptsTypes="AAAAA">
                                      <p:cBhvr>
                                        <p:cTn id="24" dur="2000" spd="-100000" fill="hold"/>
                                        <p:tgtEl>
                                          <p:spTgt spid="52"/>
                                        </p:tgtEl>
                                        <p:attrNameLst>
                                          <p:attrName>ppt_x</p:attrName>
                                          <p:attrName>ppt_y</p:attrName>
                                        </p:attrNameLst>
                                      </p:cBhvr>
                                      <p:rCtr x="12500" y="2685"/>
                                    </p:animMotion>
                                  </p:childTnLst>
                                </p:cTn>
                              </p:par>
                            </p:childTnLst>
                          </p:cTn>
                        </p:par>
                        <p:par>
                          <p:cTn id="25" fill="hold">
                            <p:stCondLst>
                              <p:cond delay="14000"/>
                            </p:stCondLst>
                            <p:childTnLst>
                              <p:par>
                                <p:cTn id="26" presetID="37" presetClass="path" presetSubtype="0" accel="50000" decel="50000" fill="hold" nodeType="afterEffect">
                                  <p:stCondLst>
                                    <p:cond delay="0"/>
                                  </p:stCondLst>
                                  <p:childTnLst>
                                    <p:animMotion origin="layout" path="M -2.77778E-7 3.7037E-6 L -0.07413 0.04004 C -0.08976 0.04907 -0.11302 0.05393 -0.13715 0.05393 C -0.16476 0.05393 -0.18681 0.04907 -0.20243 0.04004 L -0.27639 3.7037E-6 " pathEditMode="relative" rAng="0" ptsTypes="AAAAA">
                                      <p:cBhvr>
                                        <p:cTn id="27" dur="2000" fill="hold"/>
                                        <p:tgtEl>
                                          <p:spTgt spid="19"/>
                                        </p:tgtEl>
                                        <p:attrNameLst>
                                          <p:attrName>ppt_x</p:attrName>
                                          <p:attrName>ppt_y</p:attrName>
                                        </p:attrNameLst>
                                      </p:cBhvr>
                                      <p:rCtr x="-13819" y="2685"/>
                                    </p:animMotion>
                                  </p:childTnLst>
                                </p:cTn>
                              </p:par>
                            </p:childTnLst>
                          </p:cTn>
                        </p:par>
                        <p:par>
                          <p:cTn id="28" fill="hold">
                            <p:stCondLst>
                              <p:cond delay="16000"/>
                            </p:stCondLst>
                            <p:childTnLst>
                              <p:par>
                                <p:cTn id="29" presetID="37" presetClass="path" presetSubtype="0" accel="50000" decel="50000" fill="hold" nodeType="afterEffect">
                                  <p:stCondLst>
                                    <p:cond delay="0"/>
                                  </p:stCondLst>
                                  <p:childTnLst>
                                    <p:animMotion origin="layout" path="M -0.28056 -0.0368 L -0.21354 0.00324 C -0.19948 0.01227 -0.17847 0.01713 -0.1566 0.01713 C -0.1316 0.01713 -0.11163 0.01227 -0.09757 0.00324 L -0.03056 -0.0368 " pathEditMode="relative" rAng="0" ptsTypes="AAAAA">
                                      <p:cBhvr>
                                        <p:cTn id="30" dur="2000" spd="-100000" fill="hold"/>
                                        <p:tgtEl>
                                          <p:spTgt spid="62"/>
                                        </p:tgtEl>
                                        <p:attrNameLst>
                                          <p:attrName>ppt_x</p:attrName>
                                          <p:attrName>ppt_y</p:attrName>
                                        </p:attrNameLst>
                                      </p:cBhvr>
                                      <p:rCtr x="1250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WordArt 13"/>
          <p:cNvSpPr>
            <a:spLocks noChangeArrowheads="1" noChangeShapeType="1" noTextEdit="1"/>
          </p:cNvSpPr>
          <p:nvPr/>
        </p:nvSpPr>
        <p:spPr bwMode="auto">
          <a:xfrm>
            <a:off x="2189163" y="228600"/>
            <a:ext cx="4800600" cy="1325563"/>
          </a:xfrm>
          <a:prstGeom prst="rect">
            <a:avLst/>
          </a:prstGeom>
        </p:spPr>
        <p:txBody>
          <a:bodyPr wrap="none" fromWordArt="1">
            <a:prstTxWarp prst="textPlain">
              <a:avLst>
                <a:gd name="adj" fmla="val 50000"/>
              </a:avLst>
            </a:prstTxWarp>
          </a:bodyPr>
          <a:lstStyle/>
          <a:p>
            <a:pPr algn="ctr"/>
            <a:endParaRPr lang="en-GB" sz="4400" kern="10" dirty="0">
              <a:ln w="28575">
                <a:solidFill>
                  <a:schemeClr val="tx1"/>
                </a:solidFill>
                <a:round/>
                <a:headEnd/>
                <a:tailEnd/>
              </a:ln>
              <a:solidFill>
                <a:schemeClr val="accent6"/>
              </a:solidFill>
              <a:effectLst>
                <a:outerShdw dist="35921" dir="2700000" algn="ctr" rotWithShape="0">
                  <a:schemeClr val="bg2">
                    <a:alpha val="79999"/>
                  </a:schemeClr>
                </a:outerShdw>
              </a:effectLst>
              <a:latin typeface="Futura XBlk BT"/>
            </a:endParaRPr>
          </a:p>
        </p:txBody>
      </p:sp>
      <p:pic>
        <p:nvPicPr>
          <p:cNvPr id="20" name="Picture 2" descr="D Blue Ob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884363"/>
            <a:ext cx="4954711"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Yellow Ob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850" y="1884363"/>
            <a:ext cx="49530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9"/>
          <p:cNvSpPr txBox="1">
            <a:spLocks noChangeArrowheads="1"/>
          </p:cNvSpPr>
          <p:nvPr/>
        </p:nvSpPr>
        <p:spPr>
          <a:xfrm>
            <a:off x="127000" y="1957388"/>
            <a:ext cx="4505325" cy="1154112"/>
          </a:xfrm>
          <a:prstGeom prst="rect">
            <a:avLst/>
          </a:prstGeom>
          <a:no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FontTx/>
              <a:buAutoNum type="arabicPeriod"/>
            </a:pPr>
            <a:r>
              <a:rPr lang="en-GB" dirty="0">
                <a:solidFill>
                  <a:schemeClr val="bg1"/>
                </a:solidFill>
                <a:latin typeface="Helvetica LT CondensedBlack"/>
              </a:rPr>
              <a:t>Warm blooded</a:t>
            </a:r>
            <a:endParaRPr lang="en-US" dirty="0">
              <a:solidFill>
                <a:schemeClr val="bg1"/>
              </a:solidFill>
              <a:latin typeface="Helvetica LT CondensedBlack"/>
            </a:endParaRPr>
          </a:p>
        </p:txBody>
      </p:sp>
      <p:sp>
        <p:nvSpPr>
          <p:cNvPr id="23" name="Rectangle 10"/>
          <p:cNvSpPr txBox="1">
            <a:spLocks noChangeArrowheads="1"/>
          </p:cNvSpPr>
          <p:nvPr/>
        </p:nvSpPr>
        <p:spPr>
          <a:xfrm>
            <a:off x="5005388" y="1927225"/>
            <a:ext cx="3249612" cy="1216025"/>
          </a:xfrm>
          <a:prstGeom prst="rect">
            <a:avLst/>
          </a:prstGeom>
          <a:no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FontTx/>
              <a:buAutoNum type="arabicPeriod"/>
            </a:pPr>
            <a:r>
              <a:rPr lang="en-GB" dirty="0">
                <a:solidFill>
                  <a:schemeClr val="tx2"/>
                </a:solidFill>
                <a:latin typeface="Helvetica LT CondensedBlack"/>
              </a:rPr>
              <a:t>Cold blooded</a:t>
            </a:r>
            <a:endParaRPr lang="en-US" dirty="0">
              <a:solidFill>
                <a:schemeClr val="tx2"/>
              </a:solidFill>
              <a:latin typeface="Helvetica LT CondensedBlack"/>
            </a:endParaRPr>
          </a:p>
        </p:txBody>
      </p:sp>
      <p:pic>
        <p:nvPicPr>
          <p:cNvPr id="24" name="Picture 11" descr="B Nose Dolphin CA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3619500"/>
            <a:ext cx="42418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Shark C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3543300"/>
            <a:ext cx="42719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WordArt 13"/>
          <p:cNvSpPr>
            <a:spLocks noChangeArrowheads="1" noChangeShapeType="1" noTextEdit="1"/>
          </p:cNvSpPr>
          <p:nvPr/>
        </p:nvSpPr>
        <p:spPr bwMode="auto">
          <a:xfrm>
            <a:off x="2189163" y="228600"/>
            <a:ext cx="4800600" cy="1325563"/>
          </a:xfrm>
          <a:prstGeom prst="rect">
            <a:avLst/>
          </a:prstGeom>
        </p:spPr>
        <p:txBody>
          <a:bodyPr wrap="none" fromWordArt="1">
            <a:prstTxWarp prst="textPlain">
              <a:avLst>
                <a:gd name="adj" fmla="val 50000"/>
              </a:avLst>
            </a:prstTxWarp>
          </a:bodyPr>
          <a:lstStyle/>
          <a:p>
            <a:pPr algn="ctr"/>
            <a:endParaRPr lang="en-GB" sz="4400" kern="10" dirty="0">
              <a:ln w="28575">
                <a:solidFill>
                  <a:schemeClr val="tx1"/>
                </a:solidFill>
                <a:round/>
                <a:headEnd/>
                <a:tailEnd/>
              </a:ln>
              <a:solidFill>
                <a:schemeClr val="tx1">
                  <a:lumMod val="65000"/>
                  <a:lumOff val="35000"/>
                </a:schemeClr>
              </a:solidFill>
              <a:effectLst>
                <a:outerShdw dist="35921" dir="2700000" algn="ctr" rotWithShape="0">
                  <a:schemeClr val="bg2">
                    <a:alpha val="79999"/>
                  </a:schemeClr>
                </a:outerShdw>
              </a:effectLst>
              <a:latin typeface="Janda Manatee Solid" pitchFamily="2" charset="0"/>
            </a:endParaRPr>
          </a:p>
        </p:txBody>
      </p:sp>
      <p:sp>
        <p:nvSpPr>
          <p:cNvPr id="27" name="WordArt 14"/>
          <p:cNvSpPr>
            <a:spLocks noChangeArrowheads="1" noChangeShapeType="1" noTextEdit="1"/>
          </p:cNvSpPr>
          <p:nvPr/>
        </p:nvSpPr>
        <p:spPr bwMode="auto">
          <a:xfrm>
            <a:off x="5972175" y="4141788"/>
            <a:ext cx="754063" cy="427037"/>
          </a:xfrm>
          <a:prstGeom prst="rect">
            <a:avLst/>
          </a:prstGeom>
        </p:spPr>
        <p:txBody>
          <a:bodyPr wrap="none" fromWordArt="1">
            <a:prstTxWarp prst="textInflate">
              <a:avLst>
                <a:gd name="adj" fmla="val 13634"/>
              </a:avLst>
            </a:prstTxWarp>
          </a:bodyPr>
          <a:lstStyle/>
          <a:p>
            <a:pPr algn="ctr"/>
            <a:r>
              <a:rPr lang="en-GB" sz="2800" kern="10" dirty="0">
                <a:ln w="19050">
                  <a:solidFill>
                    <a:schemeClr val="tx1"/>
                  </a:solidFill>
                  <a:round/>
                  <a:headEnd/>
                  <a:tailEnd/>
                </a:ln>
                <a:solidFill>
                  <a:srgbClr val="073580">
                    <a:alpha val="43921"/>
                  </a:srgbClr>
                </a:solidFill>
                <a:latin typeface="Janda Manatee Solid" pitchFamily="2" charset="0"/>
              </a:rPr>
              <a:t>Fish</a:t>
            </a:r>
          </a:p>
        </p:txBody>
      </p:sp>
      <p:sp>
        <p:nvSpPr>
          <p:cNvPr id="28" name="WordArt 15"/>
          <p:cNvSpPr>
            <a:spLocks noChangeArrowheads="1" noChangeShapeType="1" noTextEdit="1"/>
          </p:cNvSpPr>
          <p:nvPr/>
        </p:nvSpPr>
        <p:spPr bwMode="auto">
          <a:xfrm>
            <a:off x="1865313" y="4140200"/>
            <a:ext cx="1638300" cy="365125"/>
          </a:xfrm>
          <a:prstGeom prst="rect">
            <a:avLst/>
          </a:prstGeom>
        </p:spPr>
        <p:txBody>
          <a:bodyPr wrap="none" fromWordArt="1">
            <a:prstTxWarp prst="textInflate">
              <a:avLst>
                <a:gd name="adj" fmla="val 13634"/>
              </a:avLst>
            </a:prstTxWarp>
          </a:bodyPr>
          <a:lstStyle/>
          <a:p>
            <a:pPr algn="ctr"/>
            <a:r>
              <a:rPr lang="en-GB" sz="2400" kern="10" dirty="0">
                <a:ln w="19050">
                  <a:solidFill>
                    <a:schemeClr val="tx1"/>
                  </a:solidFill>
                  <a:round/>
                  <a:headEnd/>
                  <a:tailEnd/>
                </a:ln>
                <a:solidFill>
                  <a:srgbClr val="073580">
                    <a:alpha val="43921"/>
                  </a:srgbClr>
                </a:solidFill>
                <a:latin typeface="Janda Manatee Solid" pitchFamily="2" charset="0"/>
              </a:rPr>
              <a:t>Mammals</a:t>
            </a:r>
          </a:p>
        </p:txBody>
      </p:sp>
      <p:pic>
        <p:nvPicPr>
          <p:cNvPr id="29" name="Picture 16" descr="Thermome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150" y="4056063"/>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descr="Thermome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7125" y="4071938"/>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descr="Thermometer Emp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056063"/>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descr="Thermometer Fu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1888" y="4071938"/>
            <a:ext cx="18891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2"/>
          <p:cNvSpPr>
            <a:spLocks noGrp="1"/>
          </p:cNvSpPr>
          <p:nvPr>
            <p:ph type="title"/>
          </p:nvPr>
        </p:nvSpPr>
        <p:spPr>
          <a:xfrm>
            <a:off x="197768" y="548680"/>
            <a:ext cx="8748464" cy="634082"/>
          </a:xfrm>
        </p:spPr>
        <p:txBody>
          <a:bodyPr>
            <a:normAutofit fontScale="90000"/>
          </a:bodyPr>
          <a:lstStyle/>
          <a:p>
            <a:pPr algn="ctr">
              <a:lnSpc>
                <a:spcPct val="107000"/>
              </a:lnSpc>
              <a:spcAft>
                <a:spcPts val="800"/>
              </a:spcAft>
            </a:pPr>
            <a:r>
              <a:rPr lang="en-GB" sz="4800" b="0" dirty="0">
                <a:latin typeface="Janda Manatee Solid" panose="02000506000000020004" pitchFamily="2" charset="0"/>
                <a:ea typeface="Calibri" panose="020F0502020204030204" pitchFamily="34" charset="0"/>
                <a:cs typeface="Times New Roman" panose="02020603050405020304" pitchFamily="18" charset="0"/>
              </a:rPr>
              <a:t>What are the differences between dolphins and fish?</a:t>
            </a:r>
            <a:endParaRPr lang="en-GB" sz="4800" b="0" dirty="0"/>
          </a:p>
        </p:txBody>
      </p:sp>
    </p:spTree>
    <p:extLst>
      <p:ext uri="{BB962C8B-B14F-4D97-AF65-F5344CB8AC3E}">
        <p14:creationId xmlns:p14="http://schemas.microsoft.com/office/powerpoint/2010/main" val="23807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par>
                                <p:cTn id="11" presetID="0" presetClass="path" presetSubtype="0" accel="50000" decel="50000" fill="hold" nodeType="withEffect">
                                  <p:stCondLst>
                                    <p:cond delay="0"/>
                                  </p:stCondLst>
                                  <p:childTnLst>
                                    <p:animMotion origin="layout" path="M -6.38889E-6 -1.11111E-6 C -0.01164 -0.11157 -0.02327 -0.22315 -0.07171 -0.20532 C -0.11997 -0.1875 -0.19497 0.13194 -0.28924 0.10718 C -0.38317 0.08241 -0.50973 -0.13611 -0.63612 -0.3544 " pathEditMode="relative" ptsTypes="aaaA">
                                      <p:cBhvr>
                                        <p:cTn id="12" dur="2000" spd="-100000" fill="hold"/>
                                        <p:tgtEl>
                                          <p:spTgt spid="24"/>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1.66667E-6 1.48148E-6 C 0.02986 0.09722 0.05972 0.19444 0.10503 0.18958 C 0.15035 0.18472 0.19132 -0.02269 0.2717 -0.02871 C 0.35208 -0.03472 0.46962 0.05903 0.58733 0.15301 " pathEditMode="relative" ptsTypes="aaaA">
                                      <p:cBhvr>
                                        <p:cTn id="14" dur="2000" spd="-100000" fill="hold"/>
                                        <p:tgtEl>
                                          <p:spTgt spid="25"/>
                                        </p:tgtEl>
                                        <p:attrNameLst>
                                          <p:attrName>ppt_x</p:attrName>
                                          <p:attrName>ppt_y</p:attrName>
                                        </p:attrNameLst>
                                      </p:cBhvr>
                                    </p:animMotion>
                                  </p:childTnLst>
                                </p:cTn>
                              </p:par>
                            </p:childTnLst>
                          </p:cTn>
                        </p:par>
                        <p:par>
                          <p:cTn id="15" fill="hold">
                            <p:stCondLst>
                              <p:cond delay="2000"/>
                            </p:stCondLst>
                            <p:childTnLst>
                              <p:par>
                                <p:cTn id="16" presetID="37" presetClass="entr" presetSubtype="0" fill="hold" grpId="0" nodeType="afterEffect" nodePh="1">
                                  <p:stCondLst>
                                    <p:cond delay="0"/>
                                  </p:stCondLst>
                                  <p:endCondLst>
                                    <p:cond evt="begin" delay="0">
                                      <p:tn val="16"/>
                                    </p:cond>
                                  </p:end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900" decel="100000" fill="hold"/>
                                        <p:tgtEl>
                                          <p:spTgt spid="2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22" fill="hold">
                            <p:stCondLst>
                              <p:cond delay="3000"/>
                            </p:stCondLst>
                            <p:childTnLst>
                              <p:par>
                                <p:cTn id="23" presetID="53"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par>
                          <p:cTn id="28" fill="hold">
                            <p:stCondLst>
                              <p:cond delay="3500"/>
                            </p:stCondLst>
                            <p:childTnLst>
                              <p:par>
                                <p:cTn id="29" presetID="53"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2"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ppt_x</p:attrName>
                                        </p:attrNameLst>
                                      </p:cBhvr>
                                      <p:tavLst>
                                        <p:tav tm="0">
                                          <p:val>
                                            <p:strVal val="#ppt_x+#ppt_w/2"/>
                                          </p:val>
                                        </p:tav>
                                        <p:tav tm="100000">
                                          <p:val>
                                            <p:strVal val="#ppt_x"/>
                                          </p:val>
                                        </p:tav>
                                      </p:tavLst>
                                    </p:anim>
                                    <p:anim calcmode="lin" valueType="num">
                                      <p:cBhvr>
                                        <p:cTn id="39" dur="500" fill="hold"/>
                                        <p:tgtEl>
                                          <p:spTgt spid="21"/>
                                        </p:tgtEl>
                                        <p:attrNameLst>
                                          <p:attrName>ppt_y</p:attrName>
                                        </p:attrNameLst>
                                      </p:cBhvr>
                                      <p:tavLst>
                                        <p:tav tm="0">
                                          <p:val>
                                            <p:strVal val="#ppt_y"/>
                                          </p:val>
                                        </p:tav>
                                        <p:tav tm="100000">
                                          <p:val>
                                            <p:strVal val="#ppt_y"/>
                                          </p:val>
                                        </p:tav>
                                      </p:tavLst>
                                    </p:anim>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strVal val="#ppt_h"/>
                                          </p:val>
                                        </p:tav>
                                        <p:tav tm="100000">
                                          <p:val>
                                            <p:strVal val="#ppt_h"/>
                                          </p:val>
                                        </p:tav>
                                      </p:tavLst>
                                    </p:anim>
                                  </p:childTnLst>
                                </p:cTn>
                              </p:par>
                              <p:par>
                                <p:cTn id="42" presetID="17" presetClass="entr" presetSubtype="8"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ppt_x</p:attrName>
                                        </p:attrNameLst>
                                      </p:cBhvr>
                                      <p:tavLst>
                                        <p:tav tm="0">
                                          <p:val>
                                            <p:strVal val="#ppt_x-#ppt_w/2"/>
                                          </p:val>
                                        </p:tav>
                                        <p:tav tm="100000">
                                          <p:val>
                                            <p:strVal val="#ppt_x"/>
                                          </p:val>
                                        </p:tav>
                                      </p:tavLst>
                                    </p:anim>
                                    <p:anim calcmode="lin" valueType="num">
                                      <p:cBhvr>
                                        <p:cTn id="45" dur="500" fill="hold"/>
                                        <p:tgtEl>
                                          <p:spTgt spid="20"/>
                                        </p:tgtEl>
                                        <p:attrNameLst>
                                          <p:attrName>ppt_y</p:attrName>
                                        </p:attrNameLst>
                                      </p:cBhvr>
                                      <p:tavLst>
                                        <p:tav tm="0">
                                          <p:val>
                                            <p:strVal val="#ppt_y"/>
                                          </p:val>
                                        </p:tav>
                                        <p:tav tm="100000">
                                          <p:val>
                                            <p:strVal val="#ppt_y"/>
                                          </p:val>
                                        </p:tav>
                                      </p:tavLst>
                                    </p:anim>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strVal val="#ppt_h"/>
                                          </p:val>
                                        </p:tav>
                                        <p:tav tm="100000">
                                          <p:val>
                                            <p:strVal val="#ppt_h"/>
                                          </p:val>
                                        </p:tav>
                                      </p:tavLst>
                                    </p:anim>
                                  </p:childTnLst>
                                </p:cTn>
                              </p:par>
                            </p:childTnLst>
                          </p:cTn>
                        </p:par>
                        <p:par>
                          <p:cTn id="48" fill="hold">
                            <p:stCondLst>
                              <p:cond delay="500"/>
                            </p:stCondLst>
                            <p:childTnLst>
                              <p:par>
                                <p:cTn id="49" presetID="27" presetClass="entr" presetSubtype="0" fill="hold" grpId="0" nodeType="afterEffect">
                                  <p:stCondLst>
                                    <p:cond delay="0"/>
                                  </p:stCondLst>
                                  <p:iterate type="lt">
                                    <p:tmPct val="50000"/>
                                  </p:iterate>
                                  <p:childTnLst>
                                    <p:set>
                                      <p:cBhvr>
                                        <p:cTn id="50" dur="1" fill="hold">
                                          <p:stCondLst>
                                            <p:cond delay="0"/>
                                          </p:stCondLst>
                                        </p:cTn>
                                        <p:tgtEl>
                                          <p:spTgt spid="22">
                                            <p:txEl>
                                              <p:pRg st="0" end="0"/>
                                            </p:txEl>
                                          </p:spTgt>
                                        </p:tgtEl>
                                        <p:attrNameLst>
                                          <p:attrName>style.visibility</p:attrName>
                                        </p:attrNameLst>
                                      </p:cBhvr>
                                      <p:to>
                                        <p:strVal val="visible"/>
                                      </p:to>
                                    </p:set>
                                    <p:anim calcmode="discrete" valueType="clr">
                                      <p:cBhvr override="childStyle">
                                        <p:cTn id="51" dur="80"/>
                                        <p:tgtEl>
                                          <p:spTgt spid="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22">
                                            <p:txEl>
                                              <p:pRg st="0" end="0"/>
                                            </p:txEl>
                                          </p:spTgt>
                                        </p:tgtEl>
                                        <p:attrNameLst>
                                          <p:attrName>fillcolor</p:attrName>
                                        </p:attrNameLst>
                                      </p:cBhvr>
                                      <p:tavLst>
                                        <p:tav tm="0">
                                          <p:val>
                                            <p:clrVal>
                                              <a:schemeClr val="accent2"/>
                                            </p:clrVal>
                                          </p:val>
                                        </p:tav>
                                        <p:tav tm="50000">
                                          <p:val>
                                            <p:clrVal>
                                              <a:schemeClr val="hlink"/>
                                            </p:clrVal>
                                          </p:val>
                                        </p:tav>
                                      </p:tavLst>
                                    </p:anim>
                                    <p:set>
                                      <p:cBhvr>
                                        <p:cTn id="53" dur="80"/>
                                        <p:tgtEl>
                                          <p:spTgt spid="22">
                                            <p:txEl>
                                              <p:pRg st="0" end="0"/>
                                            </p:txEl>
                                          </p:spTgt>
                                        </p:tgtEl>
                                        <p:attrNameLst>
                                          <p:attrName>fill.type</p:attrName>
                                        </p:attrNameLst>
                                      </p:cBhvr>
                                      <p:to>
                                        <p:strVal val="solid"/>
                                      </p:to>
                                    </p:set>
                                  </p:childTnLst>
                                </p:cTn>
                              </p:par>
                              <p:par>
                                <p:cTn id="54" presetID="27" presetClass="entr" presetSubtype="0" fill="hold" grpId="0" nodeType="withEffect">
                                  <p:stCondLst>
                                    <p:cond delay="0"/>
                                  </p:stCondLst>
                                  <p:iterate type="lt">
                                    <p:tmPct val="50000"/>
                                  </p:iterate>
                                  <p:childTnLst>
                                    <p:set>
                                      <p:cBhvr>
                                        <p:cTn id="55" dur="1" fill="hold">
                                          <p:stCondLst>
                                            <p:cond delay="0"/>
                                          </p:stCondLst>
                                        </p:cTn>
                                        <p:tgtEl>
                                          <p:spTgt spid="23">
                                            <p:txEl>
                                              <p:pRg st="0" end="0"/>
                                            </p:txEl>
                                          </p:spTgt>
                                        </p:tgtEl>
                                        <p:attrNameLst>
                                          <p:attrName>style.visibility</p:attrName>
                                        </p:attrNameLst>
                                      </p:cBhvr>
                                      <p:to>
                                        <p:strVal val="visible"/>
                                      </p:to>
                                    </p:set>
                                    <p:anim calcmode="discrete" valueType="clr">
                                      <p:cBhvr override="childStyle">
                                        <p:cTn id="56" dur="80"/>
                                        <p:tgtEl>
                                          <p:spTgt spid="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23">
                                            <p:txEl>
                                              <p:pRg st="0" end="0"/>
                                            </p:txEl>
                                          </p:spTgt>
                                        </p:tgtEl>
                                        <p:attrNameLst>
                                          <p:attrName>fillcolor</p:attrName>
                                        </p:attrNameLst>
                                      </p:cBhvr>
                                      <p:tavLst>
                                        <p:tav tm="0">
                                          <p:val>
                                            <p:clrVal>
                                              <a:schemeClr val="accent2"/>
                                            </p:clrVal>
                                          </p:val>
                                        </p:tav>
                                        <p:tav tm="50000">
                                          <p:val>
                                            <p:clrVal>
                                              <a:schemeClr val="hlink"/>
                                            </p:clrVal>
                                          </p:val>
                                        </p:tav>
                                      </p:tavLst>
                                    </p:anim>
                                    <p:set>
                                      <p:cBhvr>
                                        <p:cTn id="58" dur="80"/>
                                        <p:tgtEl>
                                          <p:spTgt spid="23">
                                            <p:txEl>
                                              <p:pRg st="0" end="0"/>
                                            </p:txEl>
                                          </p:spTgt>
                                        </p:tgtEl>
                                        <p:attrNameLst>
                                          <p:attrName>fill.type</p:attrName>
                                        </p:attrNameLst>
                                      </p:cBhvr>
                                      <p:to>
                                        <p:strVal val="solid"/>
                                      </p:to>
                                    </p:set>
                                  </p:childTnLst>
                                </p:cTn>
                              </p:par>
                            </p:childTnLst>
                          </p:cTn>
                        </p:par>
                        <p:par>
                          <p:cTn id="59" fill="hold">
                            <p:stCondLst>
                              <p:cond delay="980"/>
                            </p:stCondLst>
                            <p:childTnLst>
                              <p:par>
                                <p:cTn id="60" presetID="35" presetClass="entr" presetSubtype="0" fill="hold"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2000"/>
                                        <p:tgtEl>
                                          <p:spTgt spid="30"/>
                                        </p:tgtEl>
                                      </p:cBhvr>
                                    </p:animEffect>
                                    <p:anim calcmode="lin" valueType="num">
                                      <p:cBhvr>
                                        <p:cTn id="63" dur="2000" fill="hold"/>
                                        <p:tgtEl>
                                          <p:spTgt spid="30"/>
                                        </p:tgtEl>
                                        <p:attrNameLst>
                                          <p:attrName>style.rotation</p:attrName>
                                        </p:attrNameLst>
                                      </p:cBhvr>
                                      <p:tavLst>
                                        <p:tav tm="0">
                                          <p:val>
                                            <p:fltVal val="720"/>
                                          </p:val>
                                        </p:tav>
                                        <p:tav tm="100000">
                                          <p:val>
                                            <p:fltVal val="0"/>
                                          </p:val>
                                        </p:tav>
                                      </p:tavLst>
                                    </p:anim>
                                    <p:anim calcmode="lin" valueType="num">
                                      <p:cBhvr>
                                        <p:cTn id="64" dur="2000" fill="hold"/>
                                        <p:tgtEl>
                                          <p:spTgt spid="30"/>
                                        </p:tgtEl>
                                        <p:attrNameLst>
                                          <p:attrName>ppt_h</p:attrName>
                                        </p:attrNameLst>
                                      </p:cBhvr>
                                      <p:tavLst>
                                        <p:tav tm="0">
                                          <p:val>
                                            <p:fltVal val="0"/>
                                          </p:val>
                                        </p:tav>
                                        <p:tav tm="100000">
                                          <p:val>
                                            <p:strVal val="#ppt_h"/>
                                          </p:val>
                                        </p:tav>
                                      </p:tavLst>
                                    </p:anim>
                                    <p:anim calcmode="lin" valueType="num">
                                      <p:cBhvr>
                                        <p:cTn id="65" dur="2000" fill="hold"/>
                                        <p:tgtEl>
                                          <p:spTgt spid="30"/>
                                        </p:tgtEl>
                                        <p:attrNameLst>
                                          <p:attrName>ppt_w</p:attrName>
                                        </p:attrNameLst>
                                      </p:cBhvr>
                                      <p:tavLst>
                                        <p:tav tm="0">
                                          <p:val>
                                            <p:fltVal val="0"/>
                                          </p:val>
                                        </p:tav>
                                        <p:tav tm="100000">
                                          <p:val>
                                            <p:strVal val="#ppt_w"/>
                                          </p:val>
                                        </p:tav>
                                      </p:tavLst>
                                    </p:anim>
                                  </p:childTnLst>
                                </p:cTn>
                              </p:par>
                              <p:par>
                                <p:cTn id="66" presetID="35"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2000"/>
                                        <p:tgtEl>
                                          <p:spTgt spid="29"/>
                                        </p:tgtEl>
                                      </p:cBhvr>
                                    </p:animEffect>
                                    <p:anim calcmode="lin" valueType="num">
                                      <p:cBhvr>
                                        <p:cTn id="69" dur="2000" fill="hold"/>
                                        <p:tgtEl>
                                          <p:spTgt spid="29"/>
                                        </p:tgtEl>
                                        <p:attrNameLst>
                                          <p:attrName>style.rotation</p:attrName>
                                        </p:attrNameLst>
                                      </p:cBhvr>
                                      <p:tavLst>
                                        <p:tav tm="0">
                                          <p:val>
                                            <p:fltVal val="720"/>
                                          </p:val>
                                        </p:tav>
                                        <p:tav tm="100000">
                                          <p:val>
                                            <p:fltVal val="0"/>
                                          </p:val>
                                        </p:tav>
                                      </p:tavLst>
                                    </p:anim>
                                    <p:anim calcmode="lin" valueType="num">
                                      <p:cBhvr>
                                        <p:cTn id="70" dur="2000" fill="hold"/>
                                        <p:tgtEl>
                                          <p:spTgt spid="29"/>
                                        </p:tgtEl>
                                        <p:attrNameLst>
                                          <p:attrName>ppt_h</p:attrName>
                                        </p:attrNameLst>
                                      </p:cBhvr>
                                      <p:tavLst>
                                        <p:tav tm="0">
                                          <p:val>
                                            <p:fltVal val="0"/>
                                          </p:val>
                                        </p:tav>
                                        <p:tav tm="100000">
                                          <p:val>
                                            <p:strVal val="#ppt_h"/>
                                          </p:val>
                                        </p:tav>
                                      </p:tavLst>
                                    </p:anim>
                                    <p:anim calcmode="lin" valueType="num">
                                      <p:cBhvr>
                                        <p:cTn id="71" dur="2000" fill="hold"/>
                                        <p:tgtEl>
                                          <p:spTgt spid="29"/>
                                        </p:tgtEl>
                                        <p:attrNameLst>
                                          <p:attrName>ppt_w</p:attrName>
                                        </p:attrNameLst>
                                      </p:cBhvr>
                                      <p:tavLst>
                                        <p:tav tm="0">
                                          <p:val>
                                            <p:fltVal val="0"/>
                                          </p:val>
                                        </p:tav>
                                        <p:tav tm="100000">
                                          <p:val>
                                            <p:strVal val="#ppt_w"/>
                                          </p:val>
                                        </p:tav>
                                      </p:tavLst>
                                    </p:anim>
                                  </p:childTnLst>
                                </p:cTn>
                              </p:par>
                            </p:childTnLst>
                          </p:cTn>
                        </p:par>
                        <p:par>
                          <p:cTn id="72" fill="hold">
                            <p:stCondLst>
                              <p:cond delay="2980"/>
                            </p:stCondLst>
                            <p:childTnLst>
                              <p:par>
                                <p:cTn id="73" presetID="22" presetClass="entr" presetSubtype="4" fill="hold"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0"/>
                                        <p:tgtEl>
                                          <p:spTgt spid="32"/>
                                        </p:tgtEl>
                                      </p:cBhvr>
                                    </p:animEffect>
                                  </p:childTnLst>
                                </p:cTn>
                              </p:par>
                              <p:par>
                                <p:cTn id="76" presetID="22" presetClass="entr" presetSubtype="1"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5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utoUpdateAnimBg="0"/>
      <p:bldP spid="23" grpId="0" build="p" autoUpdateAnimBg="0" advAuto="0"/>
      <p:bldP spid="26" grpId="0"/>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6"/>
          <p:cNvSpPr>
            <a:spLocks noChangeArrowheads="1"/>
          </p:cNvSpPr>
          <p:nvPr/>
        </p:nvSpPr>
        <p:spPr bwMode="auto">
          <a:xfrm>
            <a:off x="3890963" y="4264025"/>
            <a:ext cx="127000" cy="1270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Oval 17"/>
          <p:cNvSpPr>
            <a:spLocks noChangeArrowheads="1"/>
          </p:cNvSpPr>
          <p:nvPr/>
        </p:nvSpPr>
        <p:spPr bwMode="auto">
          <a:xfrm>
            <a:off x="3890963" y="4264025"/>
            <a:ext cx="127000" cy="127000"/>
          </a:xfrm>
          <a:prstGeom prst="ellipse">
            <a:avLst/>
          </a:prstGeom>
          <a:noFill/>
          <a:ln w="28575">
            <a:solidFill>
              <a:schemeClr val="tx1"/>
            </a:solidFill>
            <a:round/>
            <a:headEnd/>
            <a:tailEnd/>
          </a:ln>
          <a:effectLst/>
          <a:extLst>
            <a:ext uri="{909E8E84-426E-40DD-AFC4-6F175D3DCCD1}">
              <a14:hiddenFill xmlns:a14="http://schemas.microsoft.com/office/drawing/2010/main">
                <a:gradFill rotWithShape="1">
                  <a:gsLst>
                    <a:gs pos="0">
                      <a:srgbClr val="000066">
                        <a:alpha val="0"/>
                      </a:srgbClr>
                    </a:gs>
                    <a:gs pos="100000">
                      <a:schemeClr val="tx1"/>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Oval 18"/>
          <p:cNvSpPr>
            <a:spLocks noChangeArrowheads="1"/>
          </p:cNvSpPr>
          <p:nvPr/>
        </p:nvSpPr>
        <p:spPr bwMode="auto">
          <a:xfrm flipH="1" flipV="1">
            <a:off x="3879850" y="4262438"/>
            <a:ext cx="146050" cy="130175"/>
          </a:xfrm>
          <a:prstGeom prst="ellipse">
            <a:avLst/>
          </a:prstGeom>
          <a:noFill/>
          <a:ln w="28575">
            <a:solidFill>
              <a:schemeClr val="tx1"/>
            </a:solidFill>
            <a:round/>
            <a:headEnd/>
            <a:tailEnd/>
          </a:ln>
          <a:effectLst/>
          <a:extLst>
            <a:ext uri="{909E8E84-426E-40DD-AFC4-6F175D3DCCD1}">
              <a14:hiddenFill xmlns:a14="http://schemas.microsoft.com/office/drawing/2010/main">
                <a:gradFill rotWithShape="1">
                  <a:gsLst>
                    <a:gs pos="0">
                      <a:srgbClr val="000066">
                        <a:alpha val="0"/>
                      </a:srgbClr>
                    </a:gs>
                    <a:gs pos="100000">
                      <a:schemeClr val="tx1"/>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Oval 19"/>
          <p:cNvSpPr>
            <a:spLocks noChangeArrowheads="1"/>
          </p:cNvSpPr>
          <p:nvPr/>
        </p:nvSpPr>
        <p:spPr bwMode="auto">
          <a:xfrm>
            <a:off x="3871913" y="4246563"/>
            <a:ext cx="163512" cy="16351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Oval 20"/>
          <p:cNvSpPr>
            <a:spLocks noChangeArrowheads="1"/>
          </p:cNvSpPr>
          <p:nvPr/>
        </p:nvSpPr>
        <p:spPr bwMode="auto">
          <a:xfrm flipH="1" flipV="1">
            <a:off x="3879850" y="4262438"/>
            <a:ext cx="146050" cy="130175"/>
          </a:xfrm>
          <a:prstGeom prst="ellipse">
            <a:avLst/>
          </a:prstGeom>
          <a:noFill/>
          <a:ln w="28575">
            <a:solidFill>
              <a:schemeClr val="tx1"/>
            </a:solidFill>
            <a:round/>
            <a:headEnd/>
            <a:tailEnd/>
          </a:ln>
          <a:effectLst/>
          <a:extLst>
            <a:ext uri="{909E8E84-426E-40DD-AFC4-6F175D3DCCD1}">
              <a14:hiddenFill xmlns:a14="http://schemas.microsoft.com/office/drawing/2010/main">
                <a:gradFill rotWithShape="1">
                  <a:gsLst>
                    <a:gs pos="0">
                      <a:srgbClr val="000066">
                        <a:alpha val="0"/>
                      </a:srgbClr>
                    </a:gs>
                    <a:gs pos="100000">
                      <a:schemeClr val="tx1"/>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1" name="Picture 21" descr="B Nose Dolphin CA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3619500"/>
            <a:ext cx="42418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D Blue Ob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4363"/>
            <a:ext cx="49530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Yellow Obl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1884363"/>
            <a:ext cx="49530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txBox="1">
            <a:spLocks noChangeArrowheads="1"/>
          </p:cNvSpPr>
          <p:nvPr/>
        </p:nvSpPr>
        <p:spPr>
          <a:xfrm>
            <a:off x="127000" y="1957388"/>
            <a:ext cx="4505325" cy="1154112"/>
          </a:xfrm>
          <a:prstGeom prst="rect">
            <a:avLst/>
          </a:prstGeom>
          <a:no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FontTx/>
              <a:buNone/>
            </a:pPr>
            <a:r>
              <a:rPr lang="en-GB" dirty="0">
                <a:solidFill>
                  <a:schemeClr val="bg1"/>
                </a:solidFill>
                <a:latin typeface="Helvetica LT CondensedBlack"/>
              </a:rPr>
              <a:t>2. 	Breathe air through lungs</a:t>
            </a:r>
            <a:endParaRPr lang="en-US" dirty="0">
              <a:solidFill>
                <a:schemeClr val="bg1"/>
              </a:solidFill>
              <a:latin typeface="Helvetica LT CondensedBlack"/>
            </a:endParaRPr>
          </a:p>
        </p:txBody>
      </p:sp>
      <p:sp>
        <p:nvSpPr>
          <p:cNvPr id="15" name="Rectangle 5"/>
          <p:cNvSpPr txBox="1">
            <a:spLocks noChangeArrowheads="1"/>
          </p:cNvSpPr>
          <p:nvPr/>
        </p:nvSpPr>
        <p:spPr>
          <a:xfrm>
            <a:off x="5005388" y="1927225"/>
            <a:ext cx="4138612" cy="1216025"/>
          </a:xfrm>
          <a:prstGeom prst="rect">
            <a:avLst/>
          </a:prstGeom>
          <a:no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FontTx/>
              <a:buNone/>
            </a:pPr>
            <a:r>
              <a:rPr lang="en-GB" dirty="0">
                <a:solidFill>
                  <a:schemeClr val="tx2"/>
                </a:solidFill>
                <a:latin typeface="Helvetica LT CondensedBlack"/>
              </a:rPr>
              <a:t>2.	Use gills to extract air from water</a:t>
            </a:r>
            <a:endParaRPr lang="en-US" dirty="0">
              <a:solidFill>
                <a:schemeClr val="tx2"/>
              </a:solidFill>
              <a:latin typeface="Helvetica LT CondensedBlack"/>
            </a:endParaRPr>
          </a:p>
        </p:txBody>
      </p:sp>
      <p:pic>
        <p:nvPicPr>
          <p:cNvPr id="16" name="Picture 7" descr="Shark C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3543300"/>
            <a:ext cx="42719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9"/>
          <p:cNvSpPr>
            <a:spLocks noChangeArrowheads="1" noChangeShapeType="1" noTextEdit="1"/>
          </p:cNvSpPr>
          <p:nvPr/>
        </p:nvSpPr>
        <p:spPr bwMode="auto">
          <a:xfrm>
            <a:off x="5972175" y="4141788"/>
            <a:ext cx="754063" cy="427037"/>
          </a:xfrm>
          <a:prstGeom prst="rect">
            <a:avLst/>
          </a:prstGeom>
        </p:spPr>
        <p:txBody>
          <a:bodyPr wrap="none" fromWordArt="1">
            <a:prstTxWarp prst="textInflate">
              <a:avLst>
                <a:gd name="adj" fmla="val 13634"/>
              </a:avLst>
            </a:prstTxWarp>
          </a:bodyPr>
          <a:lstStyle/>
          <a:p>
            <a:pPr algn="ctr"/>
            <a:r>
              <a:rPr lang="en-GB" sz="2800" kern="10" dirty="0">
                <a:ln w="19050">
                  <a:solidFill>
                    <a:schemeClr val="tx1"/>
                  </a:solidFill>
                  <a:round/>
                  <a:headEnd/>
                  <a:tailEnd/>
                </a:ln>
                <a:solidFill>
                  <a:srgbClr val="073580">
                    <a:alpha val="43921"/>
                  </a:srgbClr>
                </a:solidFill>
                <a:latin typeface="Janda Manatee Solid" pitchFamily="2" charset="0"/>
              </a:rPr>
              <a:t>Fish</a:t>
            </a:r>
          </a:p>
        </p:txBody>
      </p:sp>
      <p:sp>
        <p:nvSpPr>
          <p:cNvPr id="19" name="WordArt 10"/>
          <p:cNvSpPr>
            <a:spLocks noChangeArrowheads="1" noChangeShapeType="1" noTextEdit="1"/>
          </p:cNvSpPr>
          <p:nvPr/>
        </p:nvSpPr>
        <p:spPr bwMode="auto">
          <a:xfrm>
            <a:off x="1865313" y="4140200"/>
            <a:ext cx="1638300" cy="365125"/>
          </a:xfrm>
          <a:prstGeom prst="rect">
            <a:avLst/>
          </a:prstGeom>
        </p:spPr>
        <p:txBody>
          <a:bodyPr wrap="none" fromWordArt="1">
            <a:prstTxWarp prst="textInflate">
              <a:avLst>
                <a:gd name="adj" fmla="val 13634"/>
              </a:avLst>
            </a:prstTxWarp>
          </a:bodyPr>
          <a:lstStyle/>
          <a:p>
            <a:pPr algn="ctr"/>
            <a:r>
              <a:rPr lang="en-GB" sz="2400" kern="10" dirty="0">
                <a:ln w="19050">
                  <a:solidFill>
                    <a:schemeClr val="tx1"/>
                  </a:solidFill>
                  <a:round/>
                  <a:headEnd/>
                  <a:tailEnd/>
                </a:ln>
                <a:solidFill>
                  <a:srgbClr val="073580">
                    <a:alpha val="43921"/>
                  </a:srgbClr>
                </a:solidFill>
                <a:latin typeface="Janda Manatee Solid" pitchFamily="2" charset="0"/>
              </a:rPr>
              <a:t>Mammals</a:t>
            </a:r>
          </a:p>
        </p:txBody>
      </p:sp>
      <p:pic>
        <p:nvPicPr>
          <p:cNvPr id="20" name="Picture 11" descr="Thermome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150" y="4056063"/>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Thermome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7125" y="4071938"/>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Thermometer Emp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056063"/>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Thermometer Fu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1888" y="4071938"/>
            <a:ext cx="18891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15"/>
          <p:cNvSpPr>
            <a:spLocks noChangeArrowheads="1"/>
          </p:cNvSpPr>
          <p:nvPr/>
        </p:nvSpPr>
        <p:spPr bwMode="auto">
          <a:xfrm>
            <a:off x="5478463" y="4318000"/>
            <a:ext cx="468312" cy="41275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Title 2"/>
          <p:cNvSpPr>
            <a:spLocks noGrp="1"/>
          </p:cNvSpPr>
          <p:nvPr>
            <p:ph type="title"/>
          </p:nvPr>
        </p:nvSpPr>
        <p:spPr>
          <a:xfrm>
            <a:off x="197768" y="548680"/>
            <a:ext cx="8748464" cy="634082"/>
          </a:xfrm>
        </p:spPr>
        <p:txBody>
          <a:bodyPr>
            <a:normAutofit fontScale="90000"/>
          </a:bodyPr>
          <a:lstStyle/>
          <a:p>
            <a:pPr algn="ctr">
              <a:lnSpc>
                <a:spcPct val="107000"/>
              </a:lnSpc>
              <a:spcAft>
                <a:spcPts val="800"/>
              </a:spcAft>
            </a:pPr>
            <a:r>
              <a:rPr lang="en-GB" sz="4800" b="0" dirty="0">
                <a:latin typeface="Janda Manatee Solid" panose="02000506000000020004" pitchFamily="2" charset="0"/>
                <a:ea typeface="Calibri" panose="020F0502020204030204" pitchFamily="34" charset="0"/>
                <a:cs typeface="Times New Roman" panose="02020603050405020304" pitchFamily="18" charset="0"/>
              </a:rPr>
              <a:t>What are the differences between dolphins and fish?</a:t>
            </a:r>
            <a:endParaRPr lang="en-GB" sz="4800" b="0" dirty="0"/>
          </a:p>
        </p:txBody>
      </p:sp>
    </p:spTree>
    <p:extLst>
      <p:ext uri="{BB962C8B-B14F-4D97-AF65-F5344CB8AC3E}">
        <p14:creationId xmlns:p14="http://schemas.microsoft.com/office/powerpoint/2010/main" val="163277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4">
                                            <p:txEl>
                                              <p:pRg st="0" end="0"/>
                                            </p:txEl>
                                          </p:spTgt>
                                        </p:tgtEl>
                                        <p:attrNameLst>
                                          <p:attrName>style.visibility</p:attrName>
                                        </p:attrNameLst>
                                      </p:cBhvr>
                                      <p:to>
                                        <p:strVal val="visible"/>
                                      </p:to>
                                    </p:set>
                                    <p:anim calcmode="discrete" valueType="clr">
                                      <p:cBhvr override="childStyle">
                                        <p:cTn id="7" dur="80"/>
                                        <p:tgtEl>
                                          <p:spTgt spid="1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4">
                                            <p:txEl>
                                              <p:pRg st="0" end="0"/>
                                            </p:txEl>
                                          </p:spTgt>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15">
                                            <p:txEl>
                                              <p:pRg st="0" end="0"/>
                                            </p:txEl>
                                          </p:spTgt>
                                        </p:tgtEl>
                                        <p:attrNameLst>
                                          <p:attrName>style.visibility</p:attrName>
                                        </p:attrNameLst>
                                      </p:cBhvr>
                                      <p:to>
                                        <p:strVal val="visible"/>
                                      </p:to>
                                    </p:set>
                                    <p:anim calcmode="discrete" valueType="clr">
                                      <p:cBhvr override="childStyle">
                                        <p:cTn id="12" dur="80"/>
                                        <p:tgtEl>
                                          <p:spTgt spid="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5">
                                            <p:txEl>
                                              <p:pRg st="0" end="0"/>
                                            </p:txEl>
                                          </p:spTgt>
                                        </p:tgtEl>
                                        <p:attrNameLst>
                                          <p:attrName>fill.type</p:attrName>
                                        </p:attrNameLst>
                                      </p:cBhvr>
                                      <p:to>
                                        <p:strVal val="solid"/>
                                      </p:to>
                                    </p:set>
                                  </p:childTnLst>
                                </p:cTn>
                              </p:par>
                            </p:childTnLst>
                          </p:cTn>
                        </p:par>
                        <p:par>
                          <p:cTn id="15" fill="hold">
                            <p:stCondLst>
                              <p:cond delay="128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0" presetClass="path" presetSubtype="0" repeatCount="indefinite" accel="50000" decel="50000" fill="hold" grpId="1" nodeType="withEffect">
                                  <p:stCondLst>
                                    <p:cond delay="0"/>
                                  </p:stCondLst>
                                  <p:childTnLst>
                                    <p:animMotion origin="layout" path="M 8.33333E-7 -2.51158E-6 C -0.04896 -0.10959 -0.09792 -0.21918 -0.10642 -0.33295 C -0.11493 -0.44671 -0.06215 -0.59384 -0.0507 -0.68258 C -0.03924 -0.77132 -0.02622 -0.80028 -0.03802 -0.86492 C -0.04983 -0.92956 -0.10764 -1.01969 -0.12153 -1.07113 C -0.13542 -1.12257 -0.12847 -1.14852 -0.12153 -1.17423 " pathEditMode="relative" ptsTypes="aaaaaA">
                                      <p:cBhvr>
                                        <p:cTn id="35" dur="3000" fill="hold"/>
                                        <p:tgtEl>
                                          <p:spTgt spid="6"/>
                                        </p:tgtEl>
                                        <p:attrNameLst>
                                          <p:attrName>ppt_x</p:attrName>
                                          <p:attrName>ppt_y</p:attrName>
                                        </p:attrNameLst>
                                      </p:cBhvr>
                                    </p:animMotion>
                                  </p:childTnLst>
                                </p:cTn>
                              </p:par>
                              <p:par>
                                <p:cTn id="36" presetID="0" presetClass="path" presetSubtype="0" repeatCount="indefinite" accel="50000" decel="50000" fill="hold" grpId="1" nodeType="withEffect">
                                  <p:stCondLst>
                                    <p:cond delay="0"/>
                                  </p:stCondLst>
                                  <p:childTnLst>
                                    <p:animMotion origin="layout" path="M 3.61111E-6 -6.48749E-7 C 0.00885 -0.05352 0.06788 -0.20575 0.05295 -0.32067 C 0.03802 -0.43559 -0.0783 -0.59314 -0.09011 -0.68906 C -0.10191 -0.78499 -0.01285 -0.83318 -0.01806 -0.89689 C -0.02327 -0.96061 -0.10434 -1.02502 -0.12153 -1.07113 C -0.13872 -1.11747 -0.12848 -1.14852 -0.12153 -1.17423 " pathEditMode="relative" rAng="0" ptsTypes="aaaaaa">
                                      <p:cBhvr>
                                        <p:cTn id="37" dur="3000" fill="hold"/>
                                        <p:tgtEl>
                                          <p:spTgt spid="7"/>
                                        </p:tgtEl>
                                        <p:attrNameLst>
                                          <p:attrName>ppt_x</p:attrName>
                                          <p:attrName>ppt_y</p:attrName>
                                        </p:attrNameLst>
                                      </p:cBhvr>
                                      <p:rCtr x="-3542" y="-58712"/>
                                    </p:animMotion>
                                  </p:childTnLst>
                                </p:cTn>
                              </p:par>
                              <p:par>
                                <p:cTn id="38" presetID="0" presetClass="path" presetSubtype="0" repeatCount="indefinite" accel="50000" decel="50000" fill="hold" grpId="1" nodeType="withEffect">
                                  <p:stCondLst>
                                    <p:cond delay="0"/>
                                  </p:stCondLst>
                                  <p:endCondLst>
                                    <p:cond evt="onNext" delay="0">
                                      <p:tgtEl>
                                        <p:sldTgt/>
                                      </p:tgtEl>
                                    </p:cond>
                                  </p:endCondLst>
                                  <p:childTnLst>
                                    <p:animMotion origin="layout" path="M -1.66667E-6 -0.01527 C -0.04896 -0.12476 -0.11423 -0.23472 -0.10642 -0.34814 C -0.09861 -0.4618 0.0349 -0.60717 0.04636 -0.69606 C 0.05781 -0.78472 -0.01007 -0.81504 -0.03802 -0.88009 C -0.06597 -0.94537 -0.10764 -1.03495 -0.12153 -1.08634 C -0.13541 -1.13796 -0.12847 -1.16388 -0.12153 -1.18958 " pathEditMode="relative" rAng="0" ptsTypes="aaaaaa">
                                      <p:cBhvr>
                                        <p:cTn id="39" dur="2000" fill="hold"/>
                                        <p:tgtEl>
                                          <p:spTgt spid="8"/>
                                        </p:tgtEl>
                                        <p:attrNameLst>
                                          <p:attrName>ppt_x</p:attrName>
                                          <p:attrName>ppt_y</p:attrName>
                                        </p:attrNameLst>
                                      </p:cBhvr>
                                      <p:rCtr x="-3889" y="-58704"/>
                                    </p:animMotion>
                                  </p:childTnLst>
                                </p:cTn>
                              </p:par>
                              <p:par>
                                <p:cTn id="40" presetID="0" presetClass="path" presetSubtype="0" repeatCount="indefinite" accel="50000" decel="50000" fill="hold" grpId="1" nodeType="withEffect">
                                  <p:stCondLst>
                                    <p:cond delay="0"/>
                                  </p:stCondLst>
                                  <p:childTnLst>
                                    <p:animMotion origin="layout" path="M 5.55112E-17 -2.50232E-7 C 0.03142 -0.03499 0.19757 -0.13021 0.18854 -0.21038 C 0.17951 -0.29055 -0.03281 -0.40269 -0.05451 -0.48077 C -0.07622 -0.55885 0.04531 -0.60241 0.05816 -0.67841 C 0.07101 -0.7544 -0.02865 -0.8399 0.02274 -0.93698 C 0.07413 -1.03406 0.29531 -1.1937 0.36701 -1.26112 " pathEditMode="relative" rAng="0" ptsTypes="aaaaaa">
                                      <p:cBhvr>
                                        <p:cTn id="41" dur="5000" fill="hold"/>
                                        <p:tgtEl>
                                          <p:spTgt spid="9"/>
                                        </p:tgtEl>
                                        <p:attrNameLst>
                                          <p:attrName>ppt_x</p:attrName>
                                          <p:attrName>ppt_y</p:attrName>
                                        </p:attrNameLst>
                                      </p:cBhvr>
                                      <p:rCtr x="14531" y="-63068"/>
                                    </p:animMotion>
                                  </p:childTnLst>
                                </p:cTn>
                              </p:par>
                              <p:par>
                                <p:cTn id="42" presetID="0" presetClass="path" presetSubtype="0" repeatCount="indefinite" accel="50000" decel="50000" fill="hold" grpId="1" nodeType="withEffect">
                                  <p:stCondLst>
                                    <p:cond delay="0"/>
                                  </p:stCondLst>
                                  <p:childTnLst>
                                    <p:animMotion origin="layout" path="M -1.66667E-6 -4.81481E-6 C -0.00972 -0.0581 -0.03333 -0.25856 -0.06059 -0.34861 C -0.08785 -0.43865 -0.15868 -0.48796 -0.16337 -0.54027 C -0.16805 -0.59259 -0.13229 -0.60925 -0.08837 -0.66273 C -0.04444 -0.71666 0.12604 -0.78958 0.10018 -0.86226 C 0.07431 -0.93495 -0.19149 -1.01504 -0.24357 -1.09768 C -0.29566 -1.18078 -0.21875 -1.31365 -0.2125 -1.36018 C -0.20625 -1.40694 -0.20746 -1.37361 -0.20607 -1.37708 " pathEditMode="relative" rAng="0" ptsTypes="aaaaaaaa">
                                      <p:cBhvr>
                                        <p:cTn id="43" dur="2000" fill="hold"/>
                                        <p:tgtEl>
                                          <p:spTgt spid="10"/>
                                        </p:tgtEl>
                                        <p:attrNameLst>
                                          <p:attrName>ppt_x</p:attrName>
                                          <p:attrName>ppt_y</p:attrName>
                                        </p:attrNameLst>
                                      </p:cBhvr>
                                      <p:rCtr x="-8490" y="-70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4" grpId="0" build="p" autoUpdateAnimBg="0"/>
      <p:bldP spid="15" grpId="0" build="p" autoUpdateAnimBg="0" advAuto="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B Nose Dolphin CA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3619500"/>
            <a:ext cx="42418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25"/>
          <p:cNvSpPr>
            <a:spLocks noChangeArrowheads="1"/>
          </p:cNvSpPr>
          <p:nvPr/>
        </p:nvSpPr>
        <p:spPr bwMode="auto">
          <a:xfrm>
            <a:off x="3863975" y="4033838"/>
            <a:ext cx="261938" cy="230187"/>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8" name="Picture 8" descr="D Blue Ob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4363"/>
            <a:ext cx="49530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Yellow Obl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1884363"/>
            <a:ext cx="49530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txBox="1">
            <a:spLocks noChangeArrowheads="1"/>
          </p:cNvSpPr>
          <p:nvPr/>
        </p:nvSpPr>
        <p:spPr>
          <a:xfrm>
            <a:off x="0" y="1958182"/>
            <a:ext cx="4860032" cy="1154112"/>
          </a:xfrm>
          <a:prstGeom prst="rect">
            <a:avLst/>
          </a:prstGeom>
          <a:no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FontTx/>
              <a:buAutoNum type="arabicPeriod" startAt="3"/>
            </a:pPr>
            <a:r>
              <a:rPr lang="en-GB" sz="2800" dirty="0">
                <a:solidFill>
                  <a:schemeClr val="bg1"/>
                </a:solidFill>
                <a:latin typeface="Helvetica LT CondensedBlack"/>
              </a:rPr>
              <a:t>All whales and dolphins give birth to live young</a:t>
            </a:r>
            <a:endParaRPr lang="en-US" sz="2800" dirty="0">
              <a:solidFill>
                <a:schemeClr val="bg1"/>
              </a:solidFill>
              <a:latin typeface="Helvetica LT CondensedBlack"/>
            </a:endParaRPr>
          </a:p>
        </p:txBody>
      </p:sp>
      <p:sp>
        <p:nvSpPr>
          <p:cNvPr id="11" name="Rectangle 11"/>
          <p:cNvSpPr txBox="1">
            <a:spLocks noChangeArrowheads="1"/>
          </p:cNvSpPr>
          <p:nvPr/>
        </p:nvSpPr>
        <p:spPr>
          <a:xfrm>
            <a:off x="5005388" y="1927225"/>
            <a:ext cx="4138612" cy="1216025"/>
          </a:xfrm>
          <a:prstGeom prst="rect">
            <a:avLst/>
          </a:prstGeom>
          <a:no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FontTx/>
              <a:buNone/>
            </a:pPr>
            <a:r>
              <a:rPr lang="en-GB" dirty="0">
                <a:solidFill>
                  <a:schemeClr val="tx2"/>
                </a:solidFill>
                <a:latin typeface="Helvetica LT CondensedBlack"/>
              </a:rPr>
              <a:t>3.	Most fish lay eggs</a:t>
            </a:r>
            <a:endParaRPr lang="en-US" dirty="0">
              <a:solidFill>
                <a:schemeClr val="tx2"/>
              </a:solidFill>
              <a:latin typeface="Helvetica LT CondensedBlack"/>
            </a:endParaRPr>
          </a:p>
        </p:txBody>
      </p:sp>
      <p:pic>
        <p:nvPicPr>
          <p:cNvPr id="12" name="Picture 12" descr="Shark C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3543300"/>
            <a:ext cx="42719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14"/>
          <p:cNvSpPr>
            <a:spLocks noChangeArrowheads="1" noChangeShapeType="1" noTextEdit="1"/>
          </p:cNvSpPr>
          <p:nvPr/>
        </p:nvSpPr>
        <p:spPr bwMode="auto">
          <a:xfrm>
            <a:off x="5972175" y="4141788"/>
            <a:ext cx="754063" cy="427037"/>
          </a:xfrm>
          <a:prstGeom prst="rect">
            <a:avLst/>
          </a:prstGeom>
        </p:spPr>
        <p:txBody>
          <a:bodyPr wrap="none" fromWordArt="1">
            <a:prstTxWarp prst="textInflate">
              <a:avLst>
                <a:gd name="adj" fmla="val 13634"/>
              </a:avLst>
            </a:prstTxWarp>
          </a:bodyPr>
          <a:lstStyle/>
          <a:p>
            <a:pPr algn="ctr"/>
            <a:r>
              <a:rPr lang="en-GB" sz="2800" kern="10" dirty="0">
                <a:ln w="19050">
                  <a:solidFill>
                    <a:schemeClr val="tx1"/>
                  </a:solidFill>
                  <a:round/>
                  <a:headEnd/>
                  <a:tailEnd/>
                </a:ln>
                <a:solidFill>
                  <a:srgbClr val="073580">
                    <a:alpha val="43921"/>
                  </a:srgbClr>
                </a:solidFill>
                <a:latin typeface="Janda Manatee Solid" pitchFamily="2" charset="0"/>
              </a:rPr>
              <a:t>Fish</a:t>
            </a:r>
          </a:p>
        </p:txBody>
      </p:sp>
      <p:sp>
        <p:nvSpPr>
          <p:cNvPr id="15" name="WordArt 15"/>
          <p:cNvSpPr>
            <a:spLocks noChangeArrowheads="1" noChangeShapeType="1" noTextEdit="1"/>
          </p:cNvSpPr>
          <p:nvPr/>
        </p:nvSpPr>
        <p:spPr bwMode="auto">
          <a:xfrm>
            <a:off x="1865313" y="4140200"/>
            <a:ext cx="1638300" cy="365125"/>
          </a:xfrm>
          <a:prstGeom prst="rect">
            <a:avLst/>
          </a:prstGeom>
        </p:spPr>
        <p:txBody>
          <a:bodyPr wrap="none" fromWordArt="1">
            <a:prstTxWarp prst="textInflate">
              <a:avLst>
                <a:gd name="adj" fmla="val 13634"/>
              </a:avLst>
            </a:prstTxWarp>
          </a:bodyPr>
          <a:lstStyle/>
          <a:p>
            <a:pPr algn="ctr"/>
            <a:r>
              <a:rPr lang="en-GB" sz="2400" kern="10" dirty="0">
                <a:ln w="19050">
                  <a:solidFill>
                    <a:schemeClr val="tx1"/>
                  </a:solidFill>
                  <a:round/>
                  <a:headEnd/>
                  <a:tailEnd/>
                </a:ln>
                <a:solidFill>
                  <a:srgbClr val="073580">
                    <a:alpha val="43921"/>
                  </a:srgbClr>
                </a:solidFill>
                <a:latin typeface="Janda Manatee Solid" pitchFamily="2" charset="0"/>
              </a:rPr>
              <a:t>Mammals</a:t>
            </a:r>
          </a:p>
        </p:txBody>
      </p:sp>
      <p:pic>
        <p:nvPicPr>
          <p:cNvPr id="16" name="Picture 16" descr="Thermome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150" y="4056063"/>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Thermome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7125" y="4071938"/>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Thermometer Emp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056063"/>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descr="Thermometer Fu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1888" y="4071938"/>
            <a:ext cx="18891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20"/>
          <p:cNvSpPr>
            <a:spLocks noChangeArrowheads="1"/>
          </p:cNvSpPr>
          <p:nvPr/>
        </p:nvSpPr>
        <p:spPr bwMode="auto">
          <a:xfrm>
            <a:off x="5478463" y="4318000"/>
            <a:ext cx="468312" cy="41275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1" name="Picture 21" descr="Baby Dolphin"/>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738438" y="1874838"/>
            <a:ext cx="2738438"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2" descr="B Nose Dolphin CAR2"/>
          <p:cNvPicPr>
            <a:picLocks noChangeAspect="1" noChangeArrowheads="1"/>
          </p:cNvPicPr>
          <p:nvPr/>
        </p:nvPicPr>
        <p:blipFill>
          <a:blip r:embed="rId11" cstate="print">
            <a:lum bright="18000" contrast="-12000"/>
            <a:extLst>
              <a:ext uri="{28A0092B-C50C-407E-A947-70E740481C1C}">
                <a14:useLocalDpi xmlns:a14="http://schemas.microsoft.com/office/drawing/2010/main" val="0"/>
              </a:ext>
            </a:extLst>
          </a:blip>
          <a:srcRect/>
          <a:stretch>
            <a:fillRect/>
          </a:stretch>
        </p:blipFill>
        <p:spPr bwMode="auto">
          <a:xfrm rot="21034621">
            <a:off x="531813" y="4872038"/>
            <a:ext cx="221615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4" descr="Mermaids Purs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4150" y="4792663"/>
            <a:ext cx="1763713" cy="104616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2"/>
          <p:cNvSpPr>
            <a:spLocks noGrp="1"/>
          </p:cNvSpPr>
          <p:nvPr>
            <p:ph type="title"/>
          </p:nvPr>
        </p:nvSpPr>
        <p:spPr>
          <a:xfrm>
            <a:off x="197768" y="548680"/>
            <a:ext cx="8748464" cy="634082"/>
          </a:xfrm>
        </p:spPr>
        <p:txBody>
          <a:bodyPr>
            <a:normAutofit fontScale="90000"/>
          </a:bodyPr>
          <a:lstStyle/>
          <a:p>
            <a:pPr algn="ctr">
              <a:lnSpc>
                <a:spcPct val="107000"/>
              </a:lnSpc>
              <a:spcAft>
                <a:spcPts val="800"/>
              </a:spcAft>
            </a:pPr>
            <a:r>
              <a:rPr lang="en-GB" sz="4800" b="0" dirty="0">
                <a:latin typeface="Janda Manatee Solid" panose="02000506000000020004" pitchFamily="2" charset="0"/>
                <a:ea typeface="Calibri" panose="020F0502020204030204" pitchFamily="34" charset="0"/>
                <a:cs typeface="Times New Roman" panose="02020603050405020304" pitchFamily="18" charset="0"/>
              </a:rPr>
              <a:t>What are the differences between dolphins and fish?</a:t>
            </a:r>
            <a:endParaRPr lang="en-GB" sz="4800" b="0" dirty="0"/>
          </a:p>
        </p:txBody>
      </p:sp>
    </p:spTree>
    <p:extLst>
      <p:ext uri="{BB962C8B-B14F-4D97-AF65-F5344CB8AC3E}">
        <p14:creationId xmlns:p14="http://schemas.microsoft.com/office/powerpoint/2010/main" val="47640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35" presetClass="path" presetSubtype="0" fill="hold" nodeType="afterEffect">
                                  <p:stCondLst>
                                    <p:cond delay="0"/>
                                  </p:stCondLst>
                                  <p:childTnLst>
                                    <p:animMotion origin="layout" path="M 1.42343 -0.00255 L 0.09687 -0.00255 " pathEditMode="relative" rAng="0" ptsTypes="AA">
                                      <p:cBhvr>
                                        <p:cTn id="10" dur="3000" spd="-100000" fill="hold"/>
                                        <p:tgtEl>
                                          <p:spTgt spid="21"/>
                                        </p:tgtEl>
                                        <p:attrNameLst>
                                          <p:attrName>ppt_x</p:attrName>
                                          <p:attrName>ppt_y</p:attrName>
                                        </p:attrNameLst>
                                      </p:cBhvr>
                                      <p:rCtr x="-66337" y="0"/>
                                    </p:animMotion>
                                  </p:childTnLst>
                                </p:cTn>
                              </p:par>
                              <p:par>
                                <p:cTn id="11" presetID="22" presetClass="entr" presetSubtype="8" fill="hold" grpId="0" nodeType="withEffect">
                                  <p:stCondLst>
                                    <p:cond delay="2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1400"/>
                                        <p:tgtEl>
                                          <p:spTgt spid="10">
                                            <p:txEl>
                                              <p:pRg st="0" end="0"/>
                                            </p:txEl>
                                          </p:spTgt>
                                        </p:tgtEl>
                                      </p:cBhvr>
                                    </p:animEffect>
                                  </p:childTnLst>
                                </p:cTn>
                              </p:par>
                              <p:par>
                                <p:cTn id="14" presetID="22" presetClass="entr" presetSubtype="8" fill="hold" grpId="0" nodeType="withEffect">
                                  <p:stCondLst>
                                    <p:cond delay="140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1500"/>
                                        <p:tgtEl>
                                          <p:spTgt spid="11">
                                            <p:txEl>
                                              <p:pRg st="0" end="0"/>
                                            </p:txEl>
                                          </p:spTgt>
                                        </p:tgtEl>
                                      </p:cBhvr>
                                    </p:animEffect>
                                  </p:childTnLst>
                                </p:cTn>
                              </p:par>
                            </p:childTnLst>
                          </p:cTn>
                        </p:par>
                        <p:par>
                          <p:cTn id="17" fill="hold">
                            <p:stCondLst>
                              <p:cond delay="35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000"/>
                                        <p:tgtEl>
                                          <p:spTgt spid="22"/>
                                        </p:tgtEl>
                                      </p:cBhvr>
                                    </p:animEffect>
                                  </p:childTnLst>
                                </p:cTn>
                              </p:par>
                              <p:par>
                                <p:cTn id="21" presetID="0" presetClass="path" presetSubtype="0" accel="50000" decel="50000" fill="hold" nodeType="withEffect">
                                  <p:stCondLst>
                                    <p:cond delay="0"/>
                                  </p:stCondLst>
                                  <p:childTnLst>
                                    <p:animMotion origin="layout" path="M -0.19705 0.18171 C -0.20677 0.17801 -0.21667 0.17431 -0.19618 0.17384 C -0.17552 0.17338 -0.09289 0.20139 -0.07257 0.17917 C -0.05191 0.15695 -0.08577 0.07037 -0.07361 0.04051 C -0.06129 0.01065 -0.03056 0.00533 3.61111E-6 -3.33333E-6 " pathEditMode="relative" ptsTypes="aaaaA">
                                      <p:cBhvr>
                                        <p:cTn id="22" dur="2000" fill="hold"/>
                                        <p:tgtEl>
                                          <p:spTgt spid="22"/>
                                        </p:tgtEl>
                                        <p:attrNameLst>
                                          <p:attrName>ppt_x</p:attrName>
                                          <p:attrName>ppt_y</p:attrName>
                                        </p:attrNameLst>
                                      </p:cBhvr>
                                    </p:animMotion>
                                  </p:childTnLst>
                                </p:cTn>
                              </p:par>
                              <p:par>
                                <p:cTn id="23" presetID="47"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P spid="11" grpId="0" build="p" autoUpdateAnimBg="0"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5" descr="Yellow Ob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1884363"/>
            <a:ext cx="49530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B Nose Dolphin CA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3619500"/>
            <a:ext cx="42418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3"/>
          <p:cNvSpPr>
            <a:spLocks noChangeArrowheads="1"/>
          </p:cNvSpPr>
          <p:nvPr/>
        </p:nvSpPr>
        <p:spPr bwMode="auto">
          <a:xfrm>
            <a:off x="3863975" y="4033838"/>
            <a:ext cx="261938" cy="230187"/>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8" name="Picture 4" descr="D Blue Obl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884363"/>
            <a:ext cx="49530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noChangeArrowheads="1"/>
          </p:cNvSpPr>
          <p:nvPr/>
        </p:nvSpPr>
        <p:spPr>
          <a:xfrm>
            <a:off x="127000" y="1957388"/>
            <a:ext cx="4505325" cy="1154112"/>
          </a:xfrm>
          <a:prstGeom prst="rect">
            <a:avLst/>
          </a:prstGeom>
          <a:no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FontTx/>
              <a:buNone/>
            </a:pPr>
            <a:r>
              <a:rPr lang="en-GB" dirty="0">
                <a:solidFill>
                  <a:schemeClr val="bg1"/>
                </a:solidFill>
                <a:latin typeface="Helvetica LT CondensedBlack"/>
              </a:rPr>
              <a:t>4. 	Move tails up and down</a:t>
            </a:r>
            <a:endParaRPr lang="en-US" dirty="0">
              <a:solidFill>
                <a:schemeClr val="bg1"/>
              </a:solidFill>
              <a:latin typeface="Helvetica LT CondensedBlack"/>
            </a:endParaRPr>
          </a:p>
        </p:txBody>
      </p:sp>
      <p:sp>
        <p:nvSpPr>
          <p:cNvPr id="10" name="Rectangle 7"/>
          <p:cNvSpPr txBox="1">
            <a:spLocks noChangeArrowheads="1"/>
          </p:cNvSpPr>
          <p:nvPr/>
        </p:nvSpPr>
        <p:spPr>
          <a:xfrm>
            <a:off x="5005388" y="1927225"/>
            <a:ext cx="4138612" cy="1216025"/>
          </a:xfrm>
          <a:prstGeom prst="rect">
            <a:avLst/>
          </a:prstGeom>
          <a:no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FontTx/>
              <a:buNone/>
            </a:pPr>
            <a:r>
              <a:rPr lang="en-GB" dirty="0">
                <a:solidFill>
                  <a:schemeClr val="tx2"/>
                </a:solidFill>
                <a:latin typeface="Helvetica LT CondensedBlack"/>
              </a:rPr>
              <a:t>4.	Move tails side to side</a:t>
            </a:r>
            <a:endParaRPr lang="en-US" dirty="0">
              <a:solidFill>
                <a:schemeClr val="tx2"/>
              </a:solidFill>
              <a:latin typeface="Helvetica LT CondensedBlack"/>
            </a:endParaRPr>
          </a:p>
        </p:txBody>
      </p:sp>
      <p:pic>
        <p:nvPicPr>
          <p:cNvPr id="11" name="Picture 8" descr="Shark C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3543300"/>
            <a:ext cx="42719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10"/>
          <p:cNvSpPr>
            <a:spLocks noChangeArrowheads="1" noChangeShapeType="1" noTextEdit="1"/>
          </p:cNvSpPr>
          <p:nvPr/>
        </p:nvSpPr>
        <p:spPr bwMode="auto">
          <a:xfrm>
            <a:off x="5972175" y="4141788"/>
            <a:ext cx="754063" cy="427037"/>
          </a:xfrm>
          <a:prstGeom prst="rect">
            <a:avLst/>
          </a:prstGeom>
        </p:spPr>
        <p:txBody>
          <a:bodyPr wrap="none" fromWordArt="1">
            <a:prstTxWarp prst="textInflate">
              <a:avLst>
                <a:gd name="adj" fmla="val 13634"/>
              </a:avLst>
            </a:prstTxWarp>
          </a:bodyPr>
          <a:lstStyle/>
          <a:p>
            <a:pPr algn="ctr"/>
            <a:r>
              <a:rPr lang="en-GB" sz="2800" kern="10" dirty="0">
                <a:ln w="19050">
                  <a:solidFill>
                    <a:schemeClr val="tx1"/>
                  </a:solidFill>
                  <a:round/>
                  <a:headEnd/>
                  <a:tailEnd/>
                </a:ln>
                <a:solidFill>
                  <a:srgbClr val="073580">
                    <a:alpha val="43921"/>
                  </a:srgbClr>
                </a:solidFill>
                <a:latin typeface="Janda Manatee Solid" pitchFamily="2" charset="0"/>
              </a:rPr>
              <a:t>Fish</a:t>
            </a:r>
          </a:p>
        </p:txBody>
      </p:sp>
      <p:sp>
        <p:nvSpPr>
          <p:cNvPr id="14" name="WordArt 11"/>
          <p:cNvSpPr>
            <a:spLocks noChangeArrowheads="1" noChangeShapeType="1" noTextEdit="1"/>
          </p:cNvSpPr>
          <p:nvPr/>
        </p:nvSpPr>
        <p:spPr bwMode="auto">
          <a:xfrm>
            <a:off x="1865313" y="4140200"/>
            <a:ext cx="1638300" cy="365125"/>
          </a:xfrm>
          <a:prstGeom prst="rect">
            <a:avLst/>
          </a:prstGeom>
        </p:spPr>
        <p:txBody>
          <a:bodyPr wrap="none" fromWordArt="1">
            <a:prstTxWarp prst="textInflate">
              <a:avLst>
                <a:gd name="adj" fmla="val 13634"/>
              </a:avLst>
            </a:prstTxWarp>
          </a:bodyPr>
          <a:lstStyle/>
          <a:p>
            <a:pPr algn="ctr"/>
            <a:r>
              <a:rPr lang="en-GB" sz="2400" kern="10" dirty="0">
                <a:ln w="19050">
                  <a:solidFill>
                    <a:schemeClr val="tx1"/>
                  </a:solidFill>
                  <a:round/>
                  <a:headEnd/>
                  <a:tailEnd/>
                </a:ln>
                <a:solidFill>
                  <a:srgbClr val="073580">
                    <a:alpha val="43921"/>
                  </a:srgbClr>
                </a:solidFill>
                <a:latin typeface="Janda Manatee Solid" pitchFamily="2" charset="0"/>
              </a:rPr>
              <a:t>Mammals</a:t>
            </a:r>
          </a:p>
        </p:txBody>
      </p:sp>
      <p:pic>
        <p:nvPicPr>
          <p:cNvPr id="15" name="Picture 12" descr="Thermome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150" y="4056063"/>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Thermome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7125" y="4071938"/>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Thermometer Emp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056063"/>
            <a:ext cx="18891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Thermometer Fu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1888" y="4071938"/>
            <a:ext cx="18891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6"/>
          <p:cNvSpPr>
            <a:spLocks noChangeArrowheads="1"/>
          </p:cNvSpPr>
          <p:nvPr/>
        </p:nvSpPr>
        <p:spPr bwMode="auto">
          <a:xfrm>
            <a:off x="5478463" y="4318000"/>
            <a:ext cx="468312" cy="41275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0" name="Picture 18" descr="B Nose Dolphin CAR2"/>
          <p:cNvPicPr>
            <a:picLocks noChangeAspect="1" noChangeArrowheads="1"/>
          </p:cNvPicPr>
          <p:nvPr/>
        </p:nvPicPr>
        <p:blipFill>
          <a:blip r:embed="rId10" cstate="print">
            <a:lum bright="18000" contrast="-12000"/>
            <a:extLst>
              <a:ext uri="{28A0092B-C50C-407E-A947-70E740481C1C}">
                <a14:useLocalDpi xmlns:a14="http://schemas.microsoft.com/office/drawing/2010/main" val="0"/>
              </a:ext>
            </a:extLst>
          </a:blip>
          <a:srcRect/>
          <a:stretch>
            <a:fillRect/>
          </a:stretch>
        </p:blipFill>
        <p:spPr bwMode="auto">
          <a:xfrm rot="21034621">
            <a:off x="531813" y="4872038"/>
            <a:ext cx="221615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descr="Mermaids Purs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4150" y="4792663"/>
            <a:ext cx="1763713" cy="104616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8"/>
          <p:cNvGrpSpPr>
            <a:grpSpLocks/>
          </p:cNvGrpSpPr>
          <p:nvPr/>
        </p:nvGrpSpPr>
        <p:grpSpPr bwMode="auto">
          <a:xfrm>
            <a:off x="2611438" y="5397500"/>
            <a:ext cx="1389062" cy="1298575"/>
            <a:chOff x="1645" y="3400"/>
            <a:chExt cx="875" cy="818"/>
          </a:xfrm>
        </p:grpSpPr>
        <p:pic>
          <p:nvPicPr>
            <p:cNvPr id="23" name="Picture 20" descr="B Nose Dolphin CAR2"/>
            <p:cNvPicPr>
              <a:picLocks noChangeAspect="1" noChangeArrowheads="1"/>
            </p:cNvPicPr>
            <p:nvPr/>
          </p:nvPicPr>
          <p:blipFill>
            <a:blip r:embed="rId4">
              <a:extLst>
                <a:ext uri="{28A0092B-C50C-407E-A947-70E740481C1C}">
                  <a14:useLocalDpi xmlns:a14="http://schemas.microsoft.com/office/drawing/2010/main" val="0"/>
                </a:ext>
              </a:extLst>
            </a:blip>
            <a:srcRect t="32791" r="81587" b="13721"/>
            <a:stretch>
              <a:fillRect/>
            </a:stretch>
          </p:blipFill>
          <p:spPr bwMode="auto">
            <a:xfrm rot="-685015">
              <a:off x="1645" y="3400"/>
              <a:ext cx="875"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7"/>
            <p:cNvSpPr>
              <a:spLocks noChangeArrowheads="1"/>
            </p:cNvSpPr>
            <p:nvPr/>
          </p:nvSpPr>
          <p:spPr bwMode="auto">
            <a:xfrm rot="15165926" flipV="1">
              <a:off x="1589" y="3731"/>
              <a:ext cx="744" cy="230"/>
            </a:xfrm>
            <a:prstGeom prst="leftRightArrow">
              <a:avLst>
                <a:gd name="adj1" fmla="val 49176"/>
                <a:gd name="adj2" fmla="val 67736"/>
              </a:avLst>
            </a:prstGeom>
            <a:gradFill rotWithShape="1">
              <a:gsLst>
                <a:gs pos="0">
                  <a:srgbClr val="FF0000"/>
                </a:gs>
                <a:gs pos="100000">
                  <a:srgbClr val="5C0000"/>
                </a:gs>
              </a:gsLst>
              <a:lin ang="54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GB"/>
            </a:p>
          </p:txBody>
        </p:sp>
      </p:grpSp>
      <p:grpSp>
        <p:nvGrpSpPr>
          <p:cNvPr id="26" name="Group 29"/>
          <p:cNvGrpSpPr>
            <a:grpSpLocks/>
          </p:cNvGrpSpPr>
          <p:nvPr/>
        </p:nvGrpSpPr>
        <p:grpSpPr bwMode="auto">
          <a:xfrm>
            <a:off x="4581525" y="5307013"/>
            <a:ext cx="1443038" cy="1784350"/>
            <a:chOff x="2886" y="3343"/>
            <a:chExt cx="909" cy="1124"/>
          </a:xfrm>
        </p:grpSpPr>
        <p:pic>
          <p:nvPicPr>
            <p:cNvPr id="27" name="Picture 21" descr="Shark CAR"/>
            <p:cNvPicPr>
              <a:picLocks noChangeAspect="1" noChangeArrowheads="1"/>
            </p:cNvPicPr>
            <p:nvPr/>
          </p:nvPicPr>
          <p:blipFill>
            <a:blip r:embed="rId6">
              <a:extLst>
                <a:ext uri="{28A0092B-C50C-407E-A947-70E740481C1C}">
                  <a14:useLocalDpi xmlns:a14="http://schemas.microsoft.com/office/drawing/2010/main" val="0"/>
                </a:ext>
              </a:extLst>
            </a:blip>
            <a:srcRect l="73059"/>
            <a:stretch>
              <a:fillRect/>
            </a:stretch>
          </p:blipFill>
          <p:spPr bwMode="auto">
            <a:xfrm>
              <a:off x="2886" y="3343"/>
              <a:ext cx="725" cy="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23"/>
            <p:cNvSpPr>
              <a:spLocks noChangeArrowheads="1"/>
            </p:cNvSpPr>
            <p:nvPr/>
          </p:nvSpPr>
          <p:spPr bwMode="auto">
            <a:xfrm rot="20145850" flipV="1">
              <a:off x="3051" y="3726"/>
              <a:ext cx="744" cy="230"/>
            </a:xfrm>
            <a:prstGeom prst="leftRightArrow">
              <a:avLst>
                <a:gd name="adj1" fmla="val 49176"/>
                <a:gd name="adj2" fmla="val 67736"/>
              </a:avLst>
            </a:prstGeom>
            <a:gradFill rotWithShape="1">
              <a:gsLst>
                <a:gs pos="0">
                  <a:srgbClr val="FF0000"/>
                </a:gs>
                <a:gs pos="100000">
                  <a:srgbClr val="5C0000"/>
                </a:gs>
              </a:gsLst>
              <a:lin ang="5400000" scaled="1"/>
            </a:gra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GB"/>
            </a:p>
          </p:txBody>
        </p:sp>
      </p:grpSp>
      <p:sp>
        <p:nvSpPr>
          <p:cNvPr id="30" name="Title 2"/>
          <p:cNvSpPr>
            <a:spLocks noGrp="1"/>
          </p:cNvSpPr>
          <p:nvPr>
            <p:ph type="title"/>
          </p:nvPr>
        </p:nvSpPr>
        <p:spPr>
          <a:xfrm>
            <a:off x="197768" y="548680"/>
            <a:ext cx="8748464" cy="634082"/>
          </a:xfrm>
        </p:spPr>
        <p:txBody>
          <a:bodyPr>
            <a:normAutofit fontScale="90000"/>
          </a:bodyPr>
          <a:lstStyle/>
          <a:p>
            <a:pPr algn="ctr">
              <a:lnSpc>
                <a:spcPct val="107000"/>
              </a:lnSpc>
              <a:spcAft>
                <a:spcPts val="800"/>
              </a:spcAft>
            </a:pPr>
            <a:r>
              <a:rPr lang="en-GB" sz="4800" b="0" dirty="0">
                <a:latin typeface="Janda Manatee Solid" panose="02000506000000020004" pitchFamily="2" charset="0"/>
                <a:ea typeface="Calibri" panose="020F0502020204030204" pitchFamily="34" charset="0"/>
                <a:cs typeface="Times New Roman" panose="02020603050405020304" pitchFamily="18" charset="0"/>
              </a:rPr>
              <a:t>What are the differences between dolphins and fish?</a:t>
            </a:r>
            <a:endParaRPr lang="en-GB" sz="4800" b="0" dirty="0"/>
          </a:p>
        </p:txBody>
      </p:sp>
    </p:spTree>
    <p:extLst>
      <p:ext uri="{BB962C8B-B14F-4D97-AF65-F5344CB8AC3E}">
        <p14:creationId xmlns:p14="http://schemas.microsoft.com/office/powerpoint/2010/main" val="126685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7"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0">
                                            <p:txEl>
                                              <p:pRg st="0" end="0"/>
                                            </p:txEl>
                                          </p:spTgt>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12"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
                                            <p:txEl>
                                              <p:pRg st="0" end="0"/>
                                            </p:txEl>
                                          </p:spTgt>
                                        </p:tgtEl>
                                        <p:attrNameLst>
                                          <p:attrName>fill.type</p:attrName>
                                        </p:attrNameLst>
                                      </p:cBhvr>
                                      <p:to>
                                        <p:strVal val="solid"/>
                                      </p:to>
                                    </p:set>
                                  </p:childTnLst>
                                </p:cTn>
                              </p:par>
                              <p:par>
                                <p:cTn id="15" presetID="35"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style.rotation</p:attrName>
                                        </p:attrNameLst>
                                      </p:cBhvr>
                                      <p:tavLst>
                                        <p:tav tm="0">
                                          <p:val>
                                            <p:fltVal val="720"/>
                                          </p:val>
                                        </p:tav>
                                        <p:tav tm="100000">
                                          <p:val>
                                            <p:fltVal val="0"/>
                                          </p:val>
                                        </p:tav>
                                      </p:tavLst>
                                    </p:anim>
                                    <p:anim calcmode="lin" valueType="num">
                                      <p:cBhvr>
                                        <p:cTn id="19" dur="2000" fill="hold"/>
                                        <p:tgtEl>
                                          <p:spTgt spid="22"/>
                                        </p:tgtEl>
                                        <p:attrNameLst>
                                          <p:attrName>ppt_h</p:attrName>
                                        </p:attrNameLst>
                                      </p:cBhvr>
                                      <p:tavLst>
                                        <p:tav tm="0">
                                          <p:val>
                                            <p:fltVal val="0"/>
                                          </p:val>
                                        </p:tav>
                                        <p:tav tm="100000">
                                          <p:val>
                                            <p:strVal val="#ppt_h"/>
                                          </p:val>
                                        </p:tav>
                                      </p:tavLst>
                                    </p:anim>
                                    <p:anim calcmode="lin" valueType="num">
                                      <p:cBhvr>
                                        <p:cTn id="20" dur="2000" fill="hold"/>
                                        <p:tgtEl>
                                          <p:spTgt spid="22"/>
                                        </p:tgtEl>
                                        <p:attrNameLst>
                                          <p:attrName>ppt_w</p:attrName>
                                        </p:attrNameLst>
                                      </p:cBhvr>
                                      <p:tavLst>
                                        <p:tav tm="0">
                                          <p:val>
                                            <p:fltVal val="0"/>
                                          </p:val>
                                        </p:tav>
                                        <p:tav tm="100000">
                                          <p:val>
                                            <p:strVal val="#ppt_w"/>
                                          </p:val>
                                        </p:tav>
                                      </p:tavLst>
                                    </p:anim>
                                  </p:childTnLst>
                                </p:cTn>
                              </p:par>
                            </p:childTnLst>
                          </p:cTn>
                        </p:par>
                        <p:par>
                          <p:cTn id="21" fill="hold">
                            <p:stCondLst>
                              <p:cond delay="2000"/>
                            </p:stCondLst>
                            <p:childTnLst>
                              <p:par>
                                <p:cTn id="22" presetID="35"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000"/>
                                        <p:tgtEl>
                                          <p:spTgt spid="26"/>
                                        </p:tgtEl>
                                      </p:cBhvr>
                                    </p:animEffect>
                                    <p:anim calcmode="lin" valueType="num">
                                      <p:cBhvr>
                                        <p:cTn id="25" dur="2000" fill="hold"/>
                                        <p:tgtEl>
                                          <p:spTgt spid="26"/>
                                        </p:tgtEl>
                                        <p:attrNameLst>
                                          <p:attrName>style.rotation</p:attrName>
                                        </p:attrNameLst>
                                      </p:cBhvr>
                                      <p:tavLst>
                                        <p:tav tm="0">
                                          <p:val>
                                            <p:fltVal val="720"/>
                                          </p:val>
                                        </p:tav>
                                        <p:tav tm="100000">
                                          <p:val>
                                            <p:fltVal val="0"/>
                                          </p:val>
                                        </p:tav>
                                      </p:tavLst>
                                    </p:anim>
                                    <p:anim calcmode="lin" valueType="num">
                                      <p:cBhvr>
                                        <p:cTn id="26" dur="2000" fill="hold"/>
                                        <p:tgtEl>
                                          <p:spTgt spid="26"/>
                                        </p:tgtEl>
                                        <p:attrNameLst>
                                          <p:attrName>ppt_h</p:attrName>
                                        </p:attrNameLst>
                                      </p:cBhvr>
                                      <p:tavLst>
                                        <p:tav tm="0">
                                          <p:val>
                                            <p:fltVal val="0"/>
                                          </p:val>
                                        </p:tav>
                                        <p:tav tm="100000">
                                          <p:val>
                                            <p:strVal val="#ppt_h"/>
                                          </p:val>
                                        </p:tav>
                                      </p:tavLst>
                                    </p:anim>
                                    <p:anim calcmode="lin" valueType="num">
                                      <p:cBhvr>
                                        <p:cTn id="27" dur="2000" fill="hold"/>
                                        <p:tgtEl>
                                          <p:spTgt spid="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182116" y="506488"/>
            <a:ext cx="4158208" cy="634082"/>
          </a:xfrm>
        </p:spPr>
        <p:txBody>
          <a:bodyPr>
            <a:normAutofit fontScale="90000"/>
          </a:bodyPr>
          <a:lstStyle/>
          <a:p>
            <a:pPr>
              <a:lnSpc>
                <a:spcPct val="107000"/>
              </a:lnSpc>
              <a:spcAft>
                <a:spcPts val="800"/>
              </a:spcAft>
            </a:pPr>
            <a:r>
              <a:rPr lang="en-GB" sz="4800" b="0" dirty="0">
                <a:latin typeface="Janda Manatee Solid" panose="02000506000000020004" pitchFamily="2" charset="0"/>
                <a:ea typeface="Calibri" panose="020F0502020204030204" pitchFamily="34" charset="0"/>
                <a:cs typeface="Times New Roman" panose="02020603050405020304" pitchFamily="18" charset="0"/>
              </a:rPr>
              <a:t>Habitats</a:t>
            </a:r>
            <a:endParaRPr lang="en-GB" sz="4800" b="0" dirty="0"/>
          </a:p>
        </p:txBody>
      </p:sp>
      <p:sp>
        <p:nvSpPr>
          <p:cNvPr id="8" name="Rectangle 11"/>
          <p:cNvSpPr txBox="1">
            <a:spLocks noChangeArrowheads="1"/>
          </p:cNvSpPr>
          <p:nvPr/>
        </p:nvSpPr>
        <p:spPr>
          <a:xfrm>
            <a:off x="68533" y="3997778"/>
            <a:ext cx="3334242" cy="504056"/>
          </a:xfrm>
          <a:prstGeom prst="rect">
            <a:avLst/>
          </a:prstGeom>
          <a:no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FontTx/>
              <a:buNone/>
            </a:pPr>
            <a:r>
              <a:rPr lang="en-US" sz="1800" dirty="0">
                <a:solidFill>
                  <a:srgbClr val="253846"/>
                </a:solidFill>
                <a:latin typeface="Helvetica LT CondensedBlack"/>
              </a:rPr>
              <a:t>What do people need to survive and be happy?</a:t>
            </a:r>
          </a:p>
        </p:txBody>
      </p:sp>
      <p:sp>
        <p:nvSpPr>
          <p:cNvPr id="12" name="Rectangle 11"/>
          <p:cNvSpPr txBox="1">
            <a:spLocks noChangeArrowheads="1"/>
          </p:cNvSpPr>
          <p:nvPr/>
        </p:nvSpPr>
        <p:spPr>
          <a:xfrm>
            <a:off x="182116" y="5085184"/>
            <a:ext cx="8961884" cy="648072"/>
          </a:xfrm>
          <a:prstGeom prst="rect">
            <a:avLst/>
          </a:prstGeom>
          <a:no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FontTx/>
              <a:buNone/>
            </a:pPr>
            <a:r>
              <a:rPr lang="en-US" sz="1800" dirty="0">
                <a:solidFill>
                  <a:srgbClr val="253846"/>
                </a:solidFill>
                <a:latin typeface="Helvetica LT CondensedBlack"/>
              </a:rPr>
              <a:t>What would be the advantages and disadvantages of living in these different places?</a:t>
            </a:r>
          </a:p>
        </p:txBody>
      </p:sp>
      <p:pic>
        <p:nvPicPr>
          <p:cNvPr id="1026" name="Picture 2" descr="File:Fuglafjordur old house with garden, Faroe Islan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661641"/>
            <a:ext cx="2824253" cy="18816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o-house, near Manaton - geograph.org.uk - 11951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6933" y="534448"/>
            <a:ext cx="2832249" cy="21241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Block of flats on Zarzewsk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713" y="534448"/>
            <a:ext cx="2649261" cy="39738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le:Shops with flats over, Uxbridge Road - geograph.org.uk - 69906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9200" y="2724173"/>
            <a:ext cx="2859982" cy="214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515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Grp="1" noChangeArrowheads="1"/>
          </p:cNvSpPr>
          <p:nvPr>
            <p:ph type="title"/>
          </p:nvPr>
        </p:nvSpPr>
        <p:spPr bwMode="auto">
          <a:xfrm>
            <a:off x="58191" y="228218"/>
            <a:ext cx="5665937"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en-GB" sz="3600" b="0" kern="0" dirty="0">
                <a:solidFill>
                  <a:srgbClr val="00BFB3"/>
                </a:solidFill>
                <a:latin typeface="Janda Manatee Solid" panose="02000506000000020004" pitchFamily="2" charset="0"/>
              </a:rPr>
              <a:t>Class activity:</a:t>
            </a:r>
            <a:br>
              <a:rPr lang="en-GB" sz="2000" b="0" kern="0" dirty="0">
                <a:solidFill>
                  <a:srgbClr val="00BFB3"/>
                </a:solidFill>
                <a:latin typeface="Janda Manatee Solid" panose="02000506000000020004" pitchFamily="2" charset="0"/>
              </a:rPr>
            </a:br>
            <a:r>
              <a:rPr lang="en-GB" sz="4000" b="0" kern="0" dirty="0">
                <a:latin typeface="Janda Manatee Solid" panose="02000506000000020004" pitchFamily="2" charset="0"/>
              </a:rPr>
              <a:t>What lives in this habitat?</a:t>
            </a:r>
            <a:endParaRPr kumimoji="0" lang="en-US" sz="4000" b="0" i="0" u="none" strike="noStrike" kern="0" cap="none" spc="0" normalizeH="0" baseline="0" noProof="0" dirty="0">
              <a:ln>
                <a:noFill/>
              </a:ln>
              <a:effectLst/>
              <a:uLnTx/>
              <a:uFillTx/>
              <a:latin typeface="Janda Manatee Solid" panose="02000506000000020004" pitchFamily="2" charset="0"/>
            </a:endParaRPr>
          </a:p>
        </p:txBody>
      </p:sp>
      <p:pic>
        <p:nvPicPr>
          <p:cNvPr id="4" name="Picture 2" descr="Along the track to Faisal's Pinnacle (38498729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3234" y="2826205"/>
            <a:ext cx="2391144" cy="2985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upload.wikimedia.org/wikipedia/commons/thumb/b/b3/Orman.JPG/1280px-Orm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0556" y="414278"/>
            <a:ext cx="3127644" cy="23457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hili Mounts - panoram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510" y="1705369"/>
            <a:ext cx="2880319" cy="189868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p:cNvSpPr txBox="1">
            <a:spLocks/>
          </p:cNvSpPr>
          <p:nvPr/>
        </p:nvSpPr>
        <p:spPr>
          <a:xfrm>
            <a:off x="5724128" y="605577"/>
            <a:ext cx="4158208" cy="626276"/>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b="1" kern="1200">
                <a:solidFill>
                  <a:srgbClr val="253846"/>
                </a:solidFill>
                <a:latin typeface="Helvetica LT CondensedBlack" pitchFamily="2" charset="0"/>
                <a:ea typeface="+mj-ea"/>
                <a:cs typeface="Arial" pitchFamily="34" charset="0"/>
              </a:defRPr>
            </a:lvl1pPr>
          </a:lstStyle>
          <a:p>
            <a:pPr>
              <a:lnSpc>
                <a:spcPct val="107000"/>
              </a:lnSpc>
              <a:spcAft>
                <a:spcPts val="800"/>
              </a:spcAft>
            </a:pPr>
            <a:r>
              <a:rPr lang="en-GB" sz="3300" b="0" dirty="0">
                <a:solidFill>
                  <a:schemeClr val="bg1"/>
                </a:solidFill>
                <a:latin typeface="Janda Manatee Solid" panose="02000506000000020004" pitchFamily="2" charset="0"/>
                <a:ea typeface="Calibri" panose="020F0502020204030204" pitchFamily="34" charset="0"/>
                <a:cs typeface="Times New Roman" panose="02020603050405020304" pitchFamily="18" charset="0"/>
              </a:rPr>
              <a:t>Forest</a:t>
            </a:r>
            <a:endParaRPr lang="en-GB" sz="4800" b="0" dirty="0">
              <a:solidFill>
                <a:schemeClr val="bg1"/>
              </a:solidFill>
            </a:endParaRPr>
          </a:p>
        </p:txBody>
      </p:sp>
      <p:sp>
        <p:nvSpPr>
          <p:cNvPr id="10" name="Title 2"/>
          <p:cNvSpPr txBox="1">
            <a:spLocks/>
          </p:cNvSpPr>
          <p:nvPr/>
        </p:nvSpPr>
        <p:spPr>
          <a:xfrm>
            <a:off x="545026" y="2870139"/>
            <a:ext cx="4158208" cy="626276"/>
          </a:xfrm>
          <a:prstGeom prst="rect">
            <a:avLst/>
          </a:prstGeom>
        </p:spPr>
        <p:txBody>
          <a:bodyPr vert="horz" lIns="91440" tIns="45720" rIns="91440" bIns="45720" rtlCol="0" anchor="ctr">
            <a:normAutofit fontScale="90000" lnSpcReduction="20000"/>
          </a:bodyPr>
          <a:lstStyle>
            <a:lvl1pPr algn="l" defTabSz="914400" rtl="0" eaLnBrk="1" latinLnBrk="0" hangingPunct="1">
              <a:spcBef>
                <a:spcPct val="0"/>
              </a:spcBef>
              <a:buNone/>
              <a:defRPr sz="3200" b="1" kern="1200">
                <a:solidFill>
                  <a:srgbClr val="253846"/>
                </a:solidFill>
                <a:latin typeface="Helvetica LT CondensedBlack" pitchFamily="2" charset="0"/>
                <a:ea typeface="+mj-ea"/>
                <a:cs typeface="Arial" pitchFamily="34" charset="0"/>
              </a:defRPr>
            </a:lvl1pPr>
          </a:lstStyle>
          <a:p>
            <a:pPr>
              <a:lnSpc>
                <a:spcPct val="107000"/>
              </a:lnSpc>
              <a:spcAft>
                <a:spcPts val="800"/>
              </a:spcAft>
            </a:pPr>
            <a:r>
              <a:rPr lang="en-US" sz="4400" b="0" dirty="0">
                <a:solidFill>
                  <a:schemeClr val="bg1"/>
                </a:solidFill>
              </a:rPr>
              <a:t>Ocean</a:t>
            </a:r>
            <a:endParaRPr lang="en-GB" sz="4400" b="0" dirty="0">
              <a:solidFill>
                <a:schemeClr val="bg1"/>
              </a:solidFill>
            </a:endParaRPr>
          </a:p>
        </p:txBody>
      </p:sp>
      <p:pic>
        <p:nvPicPr>
          <p:cNvPr id="11" name="Picture 4" descr="https://upload.wikimedia.org/wikipedia/commons/8/83/Alaska_Peninsula_National_Wildlife_Refuge_Landscap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0719" y="3711682"/>
            <a:ext cx="3092304" cy="204975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p:cNvSpPr txBox="1">
            <a:spLocks/>
          </p:cNvSpPr>
          <p:nvPr/>
        </p:nvSpPr>
        <p:spPr>
          <a:xfrm>
            <a:off x="3244663" y="4898449"/>
            <a:ext cx="4158208" cy="107371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b="1" kern="1200">
                <a:solidFill>
                  <a:srgbClr val="253846"/>
                </a:solidFill>
                <a:latin typeface="Helvetica LT CondensedBlack" pitchFamily="2" charset="0"/>
                <a:ea typeface="+mj-ea"/>
                <a:cs typeface="Arial" pitchFamily="34" charset="0"/>
              </a:defRPr>
            </a:lvl1pPr>
          </a:lstStyle>
          <a:p>
            <a:pPr>
              <a:lnSpc>
                <a:spcPct val="107000"/>
              </a:lnSpc>
              <a:spcAft>
                <a:spcPts val="800"/>
              </a:spcAft>
            </a:pPr>
            <a:r>
              <a:rPr lang="en-GB" b="0" dirty="0">
                <a:solidFill>
                  <a:schemeClr val="bg1"/>
                </a:solidFill>
                <a:latin typeface="Janda Manatee Solid" panose="02000506000000020004" pitchFamily="2" charset="0"/>
                <a:ea typeface="Calibri" panose="020F0502020204030204" pitchFamily="34" charset="0"/>
                <a:cs typeface="Times New Roman" panose="02020603050405020304" pitchFamily="18" charset="0"/>
              </a:rPr>
              <a:t>Tundra</a:t>
            </a:r>
            <a:endParaRPr lang="en-GB" b="0" dirty="0">
              <a:solidFill>
                <a:schemeClr val="bg1"/>
              </a:solidFill>
            </a:endParaRPr>
          </a:p>
        </p:txBody>
      </p:sp>
      <p:sp>
        <p:nvSpPr>
          <p:cNvPr id="13" name="Title 2"/>
          <p:cNvSpPr txBox="1">
            <a:spLocks/>
          </p:cNvSpPr>
          <p:nvPr/>
        </p:nvSpPr>
        <p:spPr>
          <a:xfrm>
            <a:off x="5760397" y="4962724"/>
            <a:ext cx="4158208" cy="6262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rgbClr val="253846"/>
                </a:solidFill>
                <a:latin typeface="Helvetica LT CondensedBlack" pitchFamily="2" charset="0"/>
                <a:ea typeface="+mj-ea"/>
                <a:cs typeface="Arial" pitchFamily="34" charset="0"/>
              </a:defRPr>
            </a:lvl1pPr>
          </a:lstStyle>
          <a:p>
            <a:pPr>
              <a:lnSpc>
                <a:spcPct val="107000"/>
              </a:lnSpc>
              <a:spcAft>
                <a:spcPts val="800"/>
              </a:spcAft>
            </a:pPr>
            <a:r>
              <a:rPr lang="en-GB" b="0" dirty="0">
                <a:solidFill>
                  <a:schemeClr val="bg1"/>
                </a:solidFill>
                <a:latin typeface="Janda Manatee Solid" panose="02000506000000020004" pitchFamily="2" charset="0"/>
                <a:ea typeface="Calibri" panose="020F0502020204030204" pitchFamily="34" charset="0"/>
                <a:cs typeface="Times New Roman" panose="02020603050405020304" pitchFamily="18" charset="0"/>
              </a:rPr>
              <a:t>Desert</a:t>
            </a:r>
            <a:endParaRPr lang="en-GB" b="0" dirty="0">
              <a:solidFill>
                <a:schemeClr val="bg1"/>
              </a:solidFill>
            </a:endParaRPr>
          </a:p>
        </p:txBody>
      </p:sp>
    </p:spTree>
    <p:extLst>
      <p:ext uri="{BB962C8B-B14F-4D97-AF65-F5344CB8AC3E}">
        <p14:creationId xmlns:p14="http://schemas.microsoft.com/office/powerpoint/2010/main" val="12091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1444</TotalTime>
  <Words>2451</Words>
  <Application>Microsoft Office PowerPoint</Application>
  <PresentationFormat>On-screen Show (4:3)</PresentationFormat>
  <Paragraphs>217</Paragraphs>
  <Slides>29</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Calibri</vt:lpstr>
      <vt:lpstr>Constantia</vt:lpstr>
      <vt:lpstr>Futura Md BT</vt:lpstr>
      <vt:lpstr>Futura XBlk BT</vt:lpstr>
      <vt:lpstr>Google Sans</vt:lpstr>
      <vt:lpstr>Helvetica LT Condensed</vt:lpstr>
      <vt:lpstr>Helvetica LT CondensedBlack</vt:lpstr>
      <vt:lpstr>Janda Manatee Solid</vt:lpstr>
      <vt:lpstr>Segoe Print</vt:lpstr>
      <vt:lpstr>Wingdings</vt:lpstr>
      <vt:lpstr>Office Theme</vt:lpstr>
      <vt:lpstr>PowerPoint Presentation</vt:lpstr>
      <vt:lpstr>Whales, Dolphins and Porpoises</vt:lpstr>
      <vt:lpstr>This map shows where some of them are usually seen.</vt:lpstr>
      <vt:lpstr>What are the differences between dolphins and fish?</vt:lpstr>
      <vt:lpstr>What are the differences between dolphins and fish?</vt:lpstr>
      <vt:lpstr>What are the differences between dolphins and fish?</vt:lpstr>
      <vt:lpstr>What are the differences between dolphins and fish?</vt:lpstr>
      <vt:lpstr>Habitats</vt:lpstr>
      <vt:lpstr>Class activity: What lives in this habitat?</vt:lpstr>
      <vt:lpstr>Whale and dolphin habitats</vt:lpstr>
      <vt:lpstr>What’s wrong with this?</vt:lpstr>
      <vt:lpstr>PowerPoint Presentation</vt:lpstr>
      <vt:lpstr>Class activity:   How big is a blue whale?</vt:lpstr>
      <vt:lpstr>River dolphins</vt:lpstr>
      <vt:lpstr>Endangered species</vt:lpstr>
      <vt:lpstr>Endangered species</vt:lpstr>
      <vt:lpstr> </vt:lpstr>
      <vt:lpstr>What threats can you see?</vt:lpstr>
      <vt:lpstr>PowerPoint Presentation</vt:lpstr>
      <vt:lpstr>PowerPoint Presentation</vt:lpstr>
      <vt:lpstr>PowerPoint Presentation</vt:lpstr>
      <vt:lpstr>PowerPoint Presentation</vt:lpstr>
      <vt:lpstr>PowerPoint Presentation</vt:lpstr>
      <vt:lpstr>PowerPoint Presentation</vt:lpstr>
      <vt:lpstr>Class activity:   Ocean “musical chairs”</vt:lpstr>
      <vt:lpstr>PowerPoint Presentation</vt:lpstr>
      <vt:lpstr>Class activity:  Whale habitat facts </vt:lpstr>
      <vt:lpstr>Class activity:  Good and bad habitat posters</vt:lpstr>
      <vt:lpstr>Class activity:  Habitats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Wheeler</dc:creator>
  <cp:lastModifiedBy>Claire Vowell</cp:lastModifiedBy>
  <cp:revision>46</cp:revision>
  <dcterms:created xsi:type="dcterms:W3CDTF">2017-05-29T09:39:10Z</dcterms:created>
  <dcterms:modified xsi:type="dcterms:W3CDTF">2024-02-27T20:22:43Z</dcterms:modified>
</cp:coreProperties>
</file>